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8" r:id="rId1"/>
  </p:sldMasterIdLst>
  <p:notesMasterIdLst>
    <p:notesMasterId r:id="rId12"/>
  </p:notesMasterIdLst>
  <p:sldIdLst>
    <p:sldId id="256" r:id="rId2"/>
    <p:sldId id="258" r:id="rId3"/>
    <p:sldId id="296" r:id="rId4"/>
    <p:sldId id="297" r:id="rId5"/>
    <p:sldId id="295" r:id="rId6"/>
    <p:sldId id="261" r:id="rId7"/>
    <p:sldId id="299" r:id="rId8"/>
    <p:sldId id="300" r:id="rId9"/>
    <p:sldId id="259" r:id="rId10"/>
    <p:sldId id="278" r:id="rId11"/>
  </p:sldIdLst>
  <p:sldSz cx="9144000" cy="5143500" type="screen16x9"/>
  <p:notesSz cx="6858000" cy="9144000"/>
  <p:embeddedFontLst>
    <p:embeddedFont>
      <p:font typeface="Catamaran" charset="0"/>
      <p:regular r:id="rId13"/>
      <p:bold r:id="rId14"/>
    </p:embeddedFont>
    <p:embeddedFont>
      <p:font typeface="Consolas" pitchFamily="49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Berlin Sans FB Demi" pitchFamily="34" charset="0"/>
      <p:bold r:id="rId23"/>
    </p:embeddedFont>
    <p:embeddedFont>
      <p:font typeface="Catamaran Thin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57A"/>
    <a:srgbClr val="05204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31778BD7-CB1E-45C7-9444-F9178D188997}">
  <a:tblStyle styleId="{31778BD7-CB1E-45C7-9444-F9178D1889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A729D15-B007-41AA-B28D-3FF0FDEF818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>
        <p:scale>
          <a:sx n="125" d="100"/>
          <a:sy n="125" d="100"/>
        </p:scale>
        <p:origin x="-5784" y="-14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4438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a902fc3460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a902fc3460_0_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5300" y="1115325"/>
            <a:ext cx="7433400" cy="135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12" name="Google Shape;12;p2"/>
            <p:cNvSpPr/>
            <p:nvPr/>
          </p:nvSpPr>
          <p:spPr>
            <a:xfrm>
              <a:off x="387953" y="3203434"/>
              <a:ext cx="1506902" cy="1046402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5961" y="3203339"/>
              <a:ext cx="1387697" cy="1027233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4296" y="3203434"/>
              <a:ext cx="852487" cy="485578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94904" y="2489983"/>
              <a:ext cx="963930" cy="713456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16783" y="2071853"/>
              <a:ext cx="1372123" cy="1131588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88907" y="3203434"/>
              <a:ext cx="785813" cy="342887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47555" y="3203434"/>
              <a:ext cx="987313" cy="485530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33316" y="3203434"/>
              <a:ext cx="1359026" cy="913651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74719" y="2357234"/>
              <a:ext cx="958596" cy="846206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92342" y="2975558"/>
              <a:ext cx="530066" cy="227878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737741"/>
              <a:ext cx="464201" cy="465648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65190" y="3203434"/>
              <a:ext cx="378809" cy="485483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94904" y="2489983"/>
              <a:ext cx="794003" cy="713456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88756" y="3203434"/>
              <a:ext cx="940450" cy="428073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14492" y="2394856"/>
              <a:ext cx="629507" cy="808583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76675" y="2014492"/>
              <a:ext cx="1398460" cy="1189045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2918101"/>
              <a:ext cx="387952" cy="285382"/>
            </a:xfrm>
            <a:custGeom>
              <a:avLst/>
              <a:gdLst/>
              <a:ahLst/>
              <a:cxnLst/>
              <a:rect l="l" t="t" r="r" b="b"/>
              <a:pathLst>
                <a:path w="517270" h="380509" extrusionOk="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29207" y="2252166"/>
              <a:ext cx="1366075" cy="951274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43679" y="1786473"/>
              <a:ext cx="1421463" cy="1416970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9350" y="3129663"/>
              <a:ext cx="93202" cy="73771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95330" y="3203434"/>
              <a:ext cx="919163" cy="285382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58547" y="3202435"/>
              <a:ext cx="1012412" cy="474733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1968308"/>
              <a:ext cx="9144000" cy="2220131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36" name="Google Shape;36;p2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dk1"/>
            </a:gs>
            <a:gs pos="49000">
              <a:schemeClr val="dk2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65" name="Google Shape;65;p3"/>
            <p:cNvSpPr/>
            <p:nvPr/>
          </p:nvSpPr>
          <p:spPr>
            <a:xfrm>
              <a:off x="387953" y="3203434"/>
              <a:ext cx="1506902" cy="1046402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55961" y="3203339"/>
              <a:ext cx="1387697" cy="1027233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296" y="3203434"/>
              <a:ext cx="852487" cy="485578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894904" y="2489983"/>
              <a:ext cx="963930" cy="713456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316783" y="2071853"/>
              <a:ext cx="1372123" cy="1131588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88907" y="3203434"/>
              <a:ext cx="785813" cy="342887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347555" y="3203434"/>
              <a:ext cx="987313" cy="485530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433316" y="3203434"/>
              <a:ext cx="1359026" cy="913651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474719" y="2357234"/>
              <a:ext cx="958596" cy="846206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792342" y="2975558"/>
              <a:ext cx="530066" cy="227878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2737741"/>
              <a:ext cx="464201" cy="465648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65190" y="3203434"/>
              <a:ext cx="378809" cy="485483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894904" y="2489983"/>
              <a:ext cx="794003" cy="713456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88756" y="3203434"/>
              <a:ext cx="940450" cy="428073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514492" y="2394856"/>
              <a:ext cx="629507" cy="808583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876675" y="2014492"/>
              <a:ext cx="1398460" cy="1189045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2918101"/>
              <a:ext cx="387952" cy="285382"/>
            </a:xfrm>
            <a:custGeom>
              <a:avLst/>
              <a:gdLst/>
              <a:ahLst/>
              <a:cxnLst/>
              <a:rect l="l" t="t" r="r" b="b"/>
              <a:pathLst>
                <a:path w="517270" h="380509" extrusionOk="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229207" y="2252166"/>
              <a:ext cx="1366075" cy="951274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43679" y="1786473"/>
              <a:ext cx="1421463" cy="1416970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29350" y="3129663"/>
              <a:ext cx="93202" cy="73771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595330" y="3203434"/>
              <a:ext cx="919163" cy="285382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858547" y="3202435"/>
              <a:ext cx="1012412" cy="474733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1968308"/>
              <a:ext cx="9144000" cy="2220131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3"/>
          <p:cNvSpPr txBox="1">
            <a:spLocks noGrp="1"/>
          </p:cNvSpPr>
          <p:nvPr>
            <p:ph type="ctrTitle"/>
          </p:nvPr>
        </p:nvSpPr>
        <p:spPr>
          <a:xfrm>
            <a:off x="855300" y="1114800"/>
            <a:ext cx="7433400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855300" y="2117602"/>
            <a:ext cx="74334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90" name="Google Shape;90;p3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91" name="Google Shape;91;p3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" name="Google Shape;198;p5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199" name="Google Shape;199;p5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5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245" name="Google Shape;245;p5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5"/>
          <p:cNvSpPr/>
          <p:nvPr/>
        </p:nvSpPr>
        <p:spPr>
          <a:xfrm>
            <a:off x="4212739" y="916323"/>
            <a:ext cx="718522" cy="200800"/>
          </a:xfrm>
          <a:custGeom>
            <a:avLst/>
            <a:gdLst/>
            <a:ahLst/>
            <a:cxnLst/>
            <a:rect l="l" t="t" r="r" b="b"/>
            <a:pathLst>
              <a:path w="1562005" h="436521" extrusionOk="0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273" name="Google Shape;273;p6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1241825" y="1125350"/>
            <a:ext cx="3111900" cy="27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body" idx="2"/>
          </p:nvPr>
        </p:nvSpPr>
        <p:spPr>
          <a:xfrm>
            <a:off x="4790250" y="1125350"/>
            <a:ext cx="3111900" cy="27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1" name="Google Shape;321;p6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" name="Google Shape;322;p6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323" name="Google Shape;323;p6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6"/>
          <p:cNvSpPr/>
          <p:nvPr/>
        </p:nvSpPr>
        <p:spPr>
          <a:xfrm>
            <a:off x="4212739" y="916323"/>
            <a:ext cx="718522" cy="200800"/>
          </a:xfrm>
          <a:custGeom>
            <a:avLst/>
            <a:gdLst/>
            <a:ahLst/>
            <a:cxnLst/>
            <a:rect l="l" t="t" r="r" b="b"/>
            <a:pathLst>
              <a:path w="1562005" h="436521" extrusionOk="0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0" name="Google Shape;580;p10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581" name="Google Shape;581;p10"/>
            <p:cNvSpPr/>
            <p:nvPr/>
          </p:nvSpPr>
          <p:spPr>
            <a:xfrm>
              <a:off x="4567150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10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627" name="Google Shape;627;p10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043577"/>
            </a:gs>
            <a:gs pos="21000">
              <a:srgbClr val="062550"/>
            </a:gs>
            <a:gs pos="61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▹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▸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32831"/>
            <a:ext cx="2286000" cy="2286000"/>
          </a:xfrm>
          <a:prstGeom prst="rect">
            <a:avLst/>
          </a:prstGeom>
        </p:spPr>
      </p:pic>
      <p:sp>
        <p:nvSpPr>
          <p:cNvPr id="658" name="Google Shape;658;p12"/>
          <p:cNvSpPr txBox="1">
            <a:spLocks noGrp="1"/>
          </p:cNvSpPr>
          <p:nvPr>
            <p:ph type="ctrTitle"/>
          </p:nvPr>
        </p:nvSpPr>
        <p:spPr>
          <a:xfrm>
            <a:off x="685800" y="1200150"/>
            <a:ext cx="7433400" cy="135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 spc="600" dirty="0" smtClean="0">
                <a:latin typeface="Berlin Sans FB Demi" pitchFamily="34" charset="0"/>
              </a:rPr>
              <a:t>ECHO</a:t>
            </a:r>
            <a:endParaRPr sz="7800" spc="600" dirty="0">
              <a:latin typeface="Berlin Sans FB Demi" pitchFamily="34" charset="0"/>
            </a:endParaRPr>
          </a:p>
        </p:txBody>
      </p:sp>
      <p:pic>
        <p:nvPicPr>
          <p:cNvPr id="1026" name="Picture 2" descr="Levi9 Technology Services - Nobody makes impact alone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107326"/>
            <a:ext cx="1066800" cy="5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4704918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solidFill>
                  <a:schemeClr val="tx1"/>
                </a:solidFill>
              </a:rPr>
              <a:t>Mekić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4715436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solidFill>
                  <a:schemeClr val="tx1"/>
                </a:solidFill>
              </a:rPr>
              <a:t>Lončarski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34"/>
          <p:cNvGrpSpPr/>
          <p:nvPr/>
        </p:nvGrpSpPr>
        <p:grpSpPr>
          <a:xfrm>
            <a:off x="218" y="1955909"/>
            <a:ext cx="9143345" cy="1231682"/>
            <a:chOff x="218" y="898161"/>
            <a:chExt cx="9143345" cy="1231682"/>
          </a:xfrm>
        </p:grpSpPr>
        <p:sp>
          <p:nvSpPr>
            <p:cNvPr id="1106" name="Google Shape;1106;p34"/>
            <p:cNvSpPr/>
            <p:nvPr/>
          </p:nvSpPr>
          <p:spPr>
            <a:xfrm>
              <a:off x="4567150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4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4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4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4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4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4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4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4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4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4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4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4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4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4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4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4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4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4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4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4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4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4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4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1" name="Google Shape;1151;p34"/>
          <p:cNvSpPr/>
          <p:nvPr/>
        </p:nvSpPr>
        <p:spPr>
          <a:xfrm>
            <a:off x="3641050" y="1640725"/>
            <a:ext cx="1862100" cy="1862100"/>
          </a:xfrm>
          <a:prstGeom prst="ellipse">
            <a:avLst/>
          </a:prstGeom>
          <a:gradFill>
            <a:gsLst>
              <a:gs pos="0">
                <a:srgbClr val="BEF176"/>
              </a:gs>
              <a:gs pos="50000">
                <a:schemeClr val="accent2"/>
              </a:gs>
              <a:gs pos="100000">
                <a:srgbClr val="AF9FFF"/>
              </a:gs>
            </a:gsLst>
            <a:lin ang="5400012" scaled="0"/>
          </a:gradFill>
          <a:ln>
            <a:noFill/>
          </a:ln>
          <a:effectLst>
            <a:outerShdw blurRad="28575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4"/>
          <p:cNvSpPr txBox="1">
            <a:spLocks noGrp="1"/>
          </p:cNvSpPr>
          <p:nvPr>
            <p:ph type="ctrTitle" idx="4294967295"/>
          </p:nvPr>
        </p:nvSpPr>
        <p:spPr>
          <a:xfrm>
            <a:off x="1439400" y="978575"/>
            <a:ext cx="6265200" cy="47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000" dirty="0" smtClean="0">
                <a:solidFill>
                  <a:srgbClr val="BEF176"/>
                </a:solidFill>
                <a:latin typeface="Calibri" pitchFamily="34" charset="0"/>
                <a:cs typeface="Calibri" pitchFamily="34" charset="0"/>
              </a:rPr>
              <a:t>HVALA NA PAŽNJI</a:t>
            </a:r>
            <a:endParaRPr sz="3000" dirty="0">
              <a:solidFill>
                <a:srgbClr val="BEF17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3" name="Google Shape;1153;p34"/>
          <p:cNvSpPr txBox="1">
            <a:spLocks noGrp="1"/>
          </p:cNvSpPr>
          <p:nvPr>
            <p:ph type="subTitle" idx="4294967295"/>
          </p:nvPr>
        </p:nvSpPr>
        <p:spPr>
          <a:xfrm>
            <a:off x="952875" y="3706325"/>
            <a:ext cx="7238400" cy="6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b="1" dirty="0" smtClean="0">
                <a:solidFill>
                  <a:srgbClr val="AF9FFF"/>
                </a:solidFill>
                <a:latin typeface="Catamaran"/>
                <a:ea typeface="Catamaran"/>
                <a:cs typeface="Catamaran"/>
                <a:sym typeface="Catamaran"/>
              </a:rPr>
              <a:t>Pitanja</a:t>
            </a:r>
            <a:r>
              <a:rPr lang="en" sz="1800" b="1" dirty="0" smtClean="0">
                <a:solidFill>
                  <a:srgbClr val="AF9FFF"/>
                </a:solidFill>
                <a:latin typeface="Catamaran"/>
                <a:ea typeface="Catamaran"/>
                <a:cs typeface="Catamaran"/>
                <a:sym typeface="Catamaran"/>
              </a:rPr>
              <a:t>?</a:t>
            </a:r>
            <a:endParaRPr sz="1800" b="1" dirty="0">
              <a:solidFill>
                <a:srgbClr val="AF9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AF9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AF9FFF"/>
              </a:solidFill>
            </a:endParaRPr>
          </a:p>
        </p:txBody>
      </p:sp>
      <p:sp>
        <p:nvSpPr>
          <p:cNvPr id="1154" name="Google Shape;1154;p34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155" name="Google Shape;1155;p34"/>
          <p:cNvGrpSpPr/>
          <p:nvPr/>
        </p:nvGrpSpPr>
        <p:grpSpPr>
          <a:xfrm>
            <a:off x="4096180" y="2124104"/>
            <a:ext cx="951348" cy="895031"/>
            <a:chOff x="5972700" y="2330200"/>
            <a:chExt cx="411625" cy="387275"/>
          </a:xfrm>
        </p:grpSpPr>
        <p:sp>
          <p:nvSpPr>
            <p:cNvPr id="1156" name="Google Shape;115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1" y="3714750"/>
            <a:ext cx="1219200" cy="1219200"/>
          </a:xfrm>
          <a:prstGeom prst="rect">
            <a:avLst/>
          </a:prstGeom>
        </p:spPr>
      </p:pic>
      <p:sp>
        <p:nvSpPr>
          <p:cNvPr id="56" name="Google Shape;658;p12"/>
          <p:cNvSpPr txBox="1">
            <a:spLocks/>
          </p:cNvSpPr>
          <p:nvPr/>
        </p:nvSpPr>
        <p:spPr>
          <a:xfrm>
            <a:off x="745800" y="4422599"/>
            <a:ext cx="1803161" cy="4405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spc="600" dirty="0" smtClean="0">
                <a:solidFill>
                  <a:schemeClr val="tx1"/>
                </a:solidFill>
                <a:latin typeface="Berlin Sans FB Demi" pitchFamily="34" charset="0"/>
              </a:rPr>
              <a:t>ECHO</a:t>
            </a:r>
            <a:endParaRPr lang="en-US" sz="2800" spc="6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57" name="Picture 2" descr="Levi9 Technology Services - Nobody makes impact alone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107326"/>
            <a:ext cx="1066800" cy="5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421" y="4835721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tx1"/>
                </a:solidFill>
              </a:rPr>
              <a:t>Nikola Mekić</a:t>
            </a:r>
            <a:r>
              <a:rPr lang="en-US" dirty="0" smtClean="0">
                <a:solidFill>
                  <a:schemeClr val="tx1"/>
                </a:solidFill>
              </a:rPr>
              <a:t>/Lon</a:t>
            </a:r>
            <a:r>
              <a:rPr lang="sr-Latn-RS" dirty="0" smtClean="0">
                <a:solidFill>
                  <a:schemeClr val="tx1"/>
                </a:solidFill>
              </a:rPr>
              <a:t>čarski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14"/>
          <p:cNvGrpSpPr/>
          <p:nvPr/>
        </p:nvGrpSpPr>
        <p:grpSpPr>
          <a:xfrm>
            <a:off x="218" y="1955909"/>
            <a:ext cx="9143345" cy="1231682"/>
            <a:chOff x="218" y="898161"/>
            <a:chExt cx="9143345" cy="1231682"/>
          </a:xfrm>
        </p:grpSpPr>
        <p:sp>
          <p:nvSpPr>
            <p:cNvPr id="673" name="Google Shape;673;p14"/>
            <p:cNvSpPr/>
            <p:nvPr/>
          </p:nvSpPr>
          <p:spPr>
            <a:xfrm>
              <a:off x="4567150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4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4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4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4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4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4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4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4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4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8" name="Google Shape;718;p14"/>
          <p:cNvSpPr/>
          <p:nvPr/>
        </p:nvSpPr>
        <p:spPr>
          <a:xfrm>
            <a:off x="3346875" y="1346550"/>
            <a:ext cx="2450400" cy="2450400"/>
          </a:xfrm>
          <a:prstGeom prst="ellipse">
            <a:avLst/>
          </a:prstGeom>
          <a:gradFill>
            <a:gsLst>
              <a:gs pos="0">
                <a:srgbClr val="BEF176"/>
              </a:gs>
              <a:gs pos="50000">
                <a:schemeClr val="accent2"/>
              </a:gs>
              <a:gs pos="100000">
                <a:srgbClr val="AF9FFF"/>
              </a:gs>
            </a:gsLst>
            <a:lin ang="5400012" scaled="0"/>
          </a:gradFill>
          <a:ln>
            <a:noFill/>
          </a:ln>
          <a:effectLst>
            <a:outerShdw blurRad="28575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4"/>
          <p:cNvSpPr txBox="1">
            <a:spLocks noGrp="1"/>
          </p:cNvSpPr>
          <p:nvPr>
            <p:ph type="ctrTitle" idx="4294967295"/>
          </p:nvPr>
        </p:nvSpPr>
        <p:spPr>
          <a:xfrm>
            <a:off x="1398441" y="743101"/>
            <a:ext cx="6265200" cy="47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solidFill>
                  <a:srgbClr val="BEF176"/>
                </a:solidFill>
              </a:rPr>
              <a:t>KASA</a:t>
            </a:r>
            <a:endParaRPr sz="5000" dirty="0">
              <a:solidFill>
                <a:srgbClr val="BEF176"/>
              </a:solidFill>
            </a:endParaRPr>
          </a:p>
        </p:txBody>
      </p:sp>
      <p:sp>
        <p:nvSpPr>
          <p:cNvPr id="720" name="Google Shape;720;p14"/>
          <p:cNvSpPr txBox="1">
            <a:spLocks noGrp="1"/>
          </p:cNvSpPr>
          <p:nvPr>
            <p:ph type="subTitle" idx="4294967295"/>
          </p:nvPr>
        </p:nvSpPr>
        <p:spPr>
          <a:xfrm>
            <a:off x="952875" y="3934925"/>
            <a:ext cx="7238400" cy="60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AF9FFF"/>
                </a:solidFill>
                <a:latin typeface="Catamaran"/>
                <a:ea typeface="Catamaran"/>
                <a:cs typeface="Catamaran"/>
                <a:sym typeface="Catamaran"/>
              </a:rPr>
              <a:t>Web </a:t>
            </a:r>
            <a:r>
              <a:rPr lang="en-US" sz="1800" b="1" dirty="0" err="1" smtClean="0">
                <a:solidFill>
                  <a:srgbClr val="AF9FFF"/>
                </a:solidFill>
                <a:latin typeface="Catamaran"/>
                <a:ea typeface="Catamaran"/>
                <a:cs typeface="Catamaran"/>
                <a:sym typeface="Catamaran"/>
              </a:rPr>
              <a:t>Api</a:t>
            </a:r>
            <a:r>
              <a:rPr lang="en-US" sz="1800" b="1" dirty="0" smtClean="0">
                <a:solidFill>
                  <a:srgbClr val="AF9FFF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n-US" sz="1800" b="1" dirty="0" err="1" smtClean="0">
                <a:solidFill>
                  <a:srgbClr val="AF9FFF"/>
                </a:solidFill>
                <a:latin typeface="Catamaran"/>
                <a:ea typeface="Catamaran"/>
                <a:cs typeface="Catamaran"/>
                <a:sym typeface="Catamaran"/>
              </a:rPr>
              <a:t>Projekat</a:t>
            </a:r>
            <a:endParaRPr sz="1800" b="1" dirty="0">
              <a:solidFill>
                <a:srgbClr val="AF9FFF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800" dirty="0" smtClean="0">
                <a:solidFill>
                  <a:srgbClr val="AF9FFF"/>
                </a:solidFill>
              </a:rPr>
              <a:t>Aplikacija za upravljanje kupovinom</a:t>
            </a:r>
            <a:endParaRPr sz="1800" b="1" dirty="0">
              <a:solidFill>
                <a:srgbClr val="AF9FFF"/>
              </a:solidFill>
            </a:endParaRPr>
          </a:p>
        </p:txBody>
      </p:sp>
      <p:pic>
        <p:nvPicPr>
          <p:cNvPr id="721" name="Google Shape;721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75" y="1346550"/>
            <a:ext cx="2450399" cy="244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2" name="Google Shape;722;p14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85" y="70651"/>
            <a:ext cx="819863" cy="100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9"/>
          <p:cNvSpPr txBox="1">
            <a:spLocks noGrp="1"/>
          </p:cNvSpPr>
          <p:nvPr>
            <p:ph type="body" idx="1"/>
          </p:nvPr>
        </p:nvSpPr>
        <p:spPr>
          <a:xfrm>
            <a:off x="2090375" y="1260924"/>
            <a:ext cx="1882375" cy="45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 smtClean="0"/>
              <a:t>.NET 6</a:t>
            </a:r>
            <a:endParaRPr b="1" dirty="0"/>
          </a:p>
        </p:txBody>
      </p:sp>
      <p:sp>
        <p:nvSpPr>
          <p:cNvPr id="766" name="Google Shape;766;p19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PRIMENJENE TEHNOLOGIJE</a:t>
            </a:r>
            <a:endParaRPr dirty="0"/>
          </a:p>
        </p:txBody>
      </p:sp>
      <p:sp>
        <p:nvSpPr>
          <p:cNvPr id="767" name="Google Shape;767;p19"/>
          <p:cNvSpPr txBox="1">
            <a:spLocks noGrp="1"/>
          </p:cNvSpPr>
          <p:nvPr>
            <p:ph type="body" idx="2"/>
          </p:nvPr>
        </p:nvSpPr>
        <p:spPr>
          <a:xfrm>
            <a:off x="5638800" y="1260924"/>
            <a:ext cx="1458150" cy="3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dirty="0" smtClean="0"/>
              <a:t>Auto Mapper</a:t>
            </a:r>
            <a:endParaRPr b="1" dirty="0"/>
          </a:p>
        </p:txBody>
      </p:sp>
      <p:sp>
        <p:nvSpPr>
          <p:cNvPr id="768" name="Google Shape;768;p19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Google Shape;765;p19"/>
          <p:cNvSpPr txBox="1">
            <a:spLocks/>
          </p:cNvSpPr>
          <p:nvPr/>
        </p:nvSpPr>
        <p:spPr>
          <a:xfrm>
            <a:off x="2108245" y="1657708"/>
            <a:ext cx="1882375" cy="4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▹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▸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●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○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●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○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>
              <a:buFont typeface="Catamaran Thin"/>
              <a:buNone/>
            </a:pPr>
            <a:r>
              <a:rPr lang="sr-Latn-RS" b="1" dirty="0" smtClean="0"/>
              <a:t>C# 10</a:t>
            </a:r>
            <a:endParaRPr lang="sr-Latn-R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1045" y="1335724"/>
            <a:ext cx="457200" cy="1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45" y="1656529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09" y="1312916"/>
            <a:ext cx="237727" cy="23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767;p19"/>
          <p:cNvSpPr txBox="1">
            <a:spLocks/>
          </p:cNvSpPr>
          <p:nvPr/>
        </p:nvSpPr>
        <p:spPr>
          <a:xfrm>
            <a:off x="5607953" y="1649131"/>
            <a:ext cx="1905000" cy="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▹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▸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●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○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●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○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>
              <a:buFont typeface="Catamaran Thin"/>
              <a:buNone/>
            </a:pPr>
            <a:r>
              <a:rPr lang="sr-Latn-RS" b="1" dirty="0" smtClean="0"/>
              <a:t>Fluent Validation</a:t>
            </a:r>
            <a:endParaRPr lang="sr-Latn-R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73" y="1689070"/>
            <a:ext cx="261609" cy="27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Google Shape;767;p19"/>
          <p:cNvSpPr txBox="1">
            <a:spLocks/>
          </p:cNvSpPr>
          <p:nvPr/>
        </p:nvSpPr>
        <p:spPr>
          <a:xfrm>
            <a:off x="5607953" y="2047938"/>
            <a:ext cx="1905000" cy="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▹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▸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●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○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●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○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>
              <a:buFont typeface="Catamaran Thin"/>
              <a:buNone/>
            </a:pPr>
            <a:r>
              <a:rPr lang="sr-Latn-RS" b="1" dirty="0" smtClean="0"/>
              <a:t>MediatR</a:t>
            </a:r>
            <a:endParaRPr lang="sr-Latn-RS" b="1" dirty="0"/>
          </a:p>
        </p:txBody>
      </p:sp>
      <p:pic>
        <p:nvPicPr>
          <p:cNvPr id="2055" name="Picture 7" descr="NuGet Gallery | MediatR 12.2.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73" y="2062639"/>
            <a:ext cx="260529" cy="2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767;p19"/>
          <p:cNvSpPr txBox="1">
            <a:spLocks/>
          </p:cNvSpPr>
          <p:nvPr/>
        </p:nvSpPr>
        <p:spPr>
          <a:xfrm>
            <a:off x="5697467" y="2402918"/>
            <a:ext cx="1905000" cy="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▹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▸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●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○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●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○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>
              <a:buFont typeface="Catamaran Thin"/>
              <a:buNone/>
            </a:pPr>
            <a:r>
              <a:rPr lang="sr-Latn-RS" b="1" dirty="0" smtClean="0"/>
              <a:t>Docker</a:t>
            </a:r>
            <a:endParaRPr lang="sr-Latn-RS" b="1" dirty="0"/>
          </a:p>
        </p:txBody>
      </p:sp>
      <p:sp>
        <p:nvSpPr>
          <p:cNvPr id="2" name="AutoShape 9" descr="Free Docker Logo Icon - Download in Flat Sty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1" descr="Free Docker Logo Icon - Download in Flat Sty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9672" y="2418156"/>
            <a:ext cx="457200" cy="28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60" y="2418156"/>
            <a:ext cx="300898" cy="30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Google Shape;765;p19"/>
          <p:cNvSpPr txBox="1">
            <a:spLocks/>
          </p:cNvSpPr>
          <p:nvPr/>
        </p:nvSpPr>
        <p:spPr>
          <a:xfrm>
            <a:off x="2108245" y="2418156"/>
            <a:ext cx="1882375" cy="4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▹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▸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●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○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●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○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>
              <a:buFont typeface="Catamaran Thin"/>
              <a:buNone/>
            </a:pPr>
            <a:r>
              <a:rPr lang="sr-Latn-RS" b="1" dirty="0" smtClean="0"/>
              <a:t>MSTest</a:t>
            </a:r>
            <a:endParaRPr lang="sr-Latn-RS" b="1" dirty="0"/>
          </a:p>
        </p:txBody>
      </p:sp>
      <p:pic>
        <p:nvPicPr>
          <p:cNvPr id="2063" name="Picture 15" descr="SQL Server 2022 - Device CAL - Perpetual Software Licens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035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765;p19"/>
          <p:cNvSpPr txBox="1">
            <a:spLocks/>
          </p:cNvSpPr>
          <p:nvPr/>
        </p:nvSpPr>
        <p:spPr>
          <a:xfrm>
            <a:off x="2102584" y="2047938"/>
            <a:ext cx="1882375" cy="4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▹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▸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●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○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●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 Thin"/>
              <a:buChar char="○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Catamaran Thin"/>
              <a:buChar char="■"/>
              <a:defRPr sz="2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>
              <a:buFont typeface="Catamaran Thin"/>
              <a:buNone/>
            </a:pPr>
            <a:r>
              <a:rPr lang="sr-Latn-RS" b="1" dirty="0" smtClean="0"/>
              <a:t>SQL Server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6560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/>
          <a:stretch/>
        </p:blipFill>
        <p:spPr bwMode="auto">
          <a:xfrm>
            <a:off x="-73152" y="0"/>
            <a:ext cx="921715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6340"/>
            <a:ext cx="6858000" cy="441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500" y="-171450"/>
            <a:ext cx="7433400" cy="1018800"/>
          </a:xfrm>
        </p:spPr>
        <p:txBody>
          <a:bodyPr/>
          <a:lstStyle/>
          <a:p>
            <a:r>
              <a:rPr lang="sr-Latn-RS" dirty="0" smtClean="0">
                <a:latin typeface="Calibri" pitchFamily="34" charset="0"/>
                <a:cs typeface="Calibri" pitchFamily="34" charset="0"/>
              </a:rPr>
              <a:t>SLUČAJEVI KORIŠĆENJA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Чувар места за садржај 3" descr="Слика на којој се налази текст, дијаграм, План, Технички цртеж&#10;&#10;Опис је аутоматски генерисан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EEC902-5F74-E095-7F39-7F4BB8B44C8F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7"/>
          <p:cNvSpPr txBox="1">
            <a:spLocks noGrp="1"/>
          </p:cNvSpPr>
          <p:nvPr>
            <p:ph type="title"/>
          </p:nvPr>
        </p:nvSpPr>
        <p:spPr>
          <a:xfrm>
            <a:off x="1295400" y="5715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sr-Latn-RS" dirty="0" smtClean="0">
                <a:latin typeface="Calibri" pitchFamily="34" charset="0"/>
                <a:cs typeface="Calibri" pitchFamily="34" charset="0"/>
              </a:rPr>
              <a:t>GENERISANJE </a:t>
            </a:r>
            <a:r>
              <a:rPr lang="sr-Latn-RS" dirty="0">
                <a:latin typeface="Calibri" pitchFamily="34" charset="0"/>
                <a:cs typeface="Calibri" pitchFamily="34" charset="0"/>
              </a:rPr>
              <a:t>BROJA RAČUNA - </a:t>
            </a:r>
            <a:r>
              <a:rPr lang="sr-Latn-RS" sz="1800" b="0" dirty="0">
                <a:latin typeface="Calibri" pitchFamily="34" charset="0"/>
                <a:cs typeface="Calibri" pitchFamily="34" charset="0"/>
              </a:rPr>
              <a:t>ISO 7064 model 97</a:t>
            </a:r>
            <a:endParaRPr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0" name="Google Shape;740;p17"/>
          <p:cNvSpPr txBox="1">
            <a:spLocks noGrp="1"/>
          </p:cNvSpPr>
          <p:nvPr>
            <p:ph type="body" idx="1"/>
          </p:nvPr>
        </p:nvSpPr>
        <p:spPr>
          <a:xfrm>
            <a:off x="26997" y="590550"/>
            <a:ext cx="6660300" cy="29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sr-Cyrl-RS" sz="1100" dirty="0">
                <a:latin typeface="Consolas"/>
                <a:ea typeface="Calibri"/>
                <a:cs typeface="Times New Roman"/>
              </a:rPr>
              <a:t>  </a:t>
            </a:r>
            <a:r>
              <a:rPr lang="sr-Cyrl-RS" sz="1100" dirty="0">
                <a:solidFill>
                  <a:srgbClr val="C3D69B"/>
                </a:solidFill>
                <a:latin typeface="Consolas"/>
                <a:ea typeface="Calibri"/>
                <a:cs typeface="Times New Roman"/>
              </a:rPr>
              <a:t>public </a:t>
            </a:r>
            <a:r>
              <a:rPr lang="sr-Cyrl-RS" sz="11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string</a:t>
            </a:r>
            <a:r>
              <a:rPr lang="sr-Cyrl-RS" sz="1100" dirty="0">
                <a:solidFill>
                  <a:srgbClr val="7030A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sr-Cyrl-RS" sz="1100" b="1" i="1" dirty="0">
                <a:solidFill>
                  <a:schemeClr val="accent4">
                    <a:lumMod val="75000"/>
                  </a:schemeClr>
                </a:solidFill>
                <a:latin typeface="Consolas"/>
                <a:ea typeface="Calibri"/>
                <a:cs typeface="Times New Roman"/>
              </a:rPr>
              <a:t>GenerateBillNumber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(</a:t>
            </a:r>
            <a:r>
              <a:rPr lang="sr-Cyrl-RS" sz="11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long</a:t>
            </a:r>
            <a:r>
              <a:rPr lang="sr-Cyrl-RS" sz="1100" dirty="0">
                <a:solidFill>
                  <a:srgbClr val="7030A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sr-Cyrl-RS" sz="11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identificationCode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, </a:t>
            </a:r>
            <a:r>
              <a:rPr lang="sr-Cyrl-RS" sz="11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long</a:t>
            </a:r>
            <a:r>
              <a:rPr lang="sr-Cyrl-RS" sz="1100" dirty="0">
                <a:solidFill>
                  <a:srgbClr val="7030A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sr-Cyrl-RS" sz="11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billSequence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)</a:t>
            </a:r>
            <a:endParaRPr lang="en-US" sz="11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sr-Cyrl-RS" sz="1100" dirty="0">
                <a:latin typeface="Consolas"/>
                <a:ea typeface="Calibri"/>
                <a:cs typeface="Times New Roman"/>
              </a:rPr>
              <a:t>  {</a:t>
            </a:r>
            <a:endParaRPr lang="en-US" sz="11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sr-Cyrl-RS" sz="1100" dirty="0">
                <a:latin typeface="Consolas"/>
                <a:ea typeface="Calibri"/>
                <a:cs typeface="Times New Roman"/>
              </a:rPr>
              <a:t>      </a:t>
            </a:r>
            <a:r>
              <a:rPr lang="sr-Cyrl-RS" sz="11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var</a:t>
            </a:r>
            <a:r>
              <a:rPr lang="sr-Cyrl-RS" sz="1100" dirty="0">
                <a:solidFill>
                  <a:srgbClr val="7030A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sr-Cyrl-RS" sz="11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basePart</a:t>
            </a:r>
            <a:r>
              <a:rPr lang="sr-Cyrl-RS" sz="11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= $"{</a:t>
            </a:r>
            <a:r>
              <a:rPr lang="sr-Cyrl-RS" sz="11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identificationCode:D3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}{</a:t>
            </a:r>
            <a:r>
              <a:rPr lang="sr-Cyrl-RS" sz="11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billSequence</a:t>
            </a:r>
            <a:r>
              <a:rPr lang="sr-Cyrl-RS" sz="1100" dirty="0">
                <a:solidFill>
                  <a:srgbClr val="00B050"/>
                </a:solidFill>
                <a:latin typeface="Consolas"/>
                <a:ea typeface="Calibri"/>
                <a:cs typeface="Times New Roman"/>
              </a:rPr>
              <a:t>:D13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}";</a:t>
            </a:r>
            <a:endParaRPr lang="en-US" sz="11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sr-Cyrl-RS" sz="1100" dirty="0">
                <a:latin typeface="Consolas"/>
                <a:ea typeface="Calibri"/>
                <a:cs typeface="Times New Roman"/>
              </a:rPr>
              <a:t>      </a:t>
            </a:r>
            <a:r>
              <a:rPr lang="sr-Cyrl-RS" sz="11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var</a:t>
            </a:r>
            <a:r>
              <a:rPr lang="sr-Cyrl-RS" sz="1100" dirty="0">
                <a:solidFill>
                  <a:srgbClr val="7030A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sr-Cyrl-RS" sz="11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baseNumber</a:t>
            </a:r>
            <a:r>
              <a:rPr lang="sr-Cyrl-RS" sz="11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= long.Parse(</a:t>
            </a:r>
            <a:r>
              <a:rPr lang="sr-Cyrl-RS" sz="11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basePart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);</a:t>
            </a:r>
            <a:endParaRPr lang="en-US" sz="11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sr-Cyrl-RS" sz="1100" dirty="0">
                <a:latin typeface="Consolas"/>
                <a:ea typeface="Calibri"/>
                <a:cs typeface="Times New Roman"/>
              </a:rPr>
              <a:t>      </a:t>
            </a:r>
            <a:r>
              <a:rPr lang="sr-Cyrl-RS" sz="11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var</a:t>
            </a:r>
            <a:r>
              <a:rPr lang="sr-Cyrl-RS" sz="1100" dirty="0">
                <a:solidFill>
                  <a:srgbClr val="7030A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sr-Cyrl-RS" sz="11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controlNumberCalculation</a:t>
            </a:r>
            <a:r>
              <a:rPr lang="sr-Cyrl-RS" sz="11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= (</a:t>
            </a:r>
            <a:r>
              <a:rPr lang="sr-Cyrl-RS" sz="11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baseNumber</a:t>
            </a:r>
            <a:r>
              <a:rPr lang="sr-Cyrl-RS" sz="11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* 100) % 97;</a:t>
            </a:r>
            <a:endParaRPr lang="en-US" sz="11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sr-Cyrl-RS" sz="1100" dirty="0">
                <a:latin typeface="Consolas"/>
                <a:ea typeface="Calibri"/>
                <a:cs typeface="Times New Roman"/>
              </a:rPr>
              <a:t>      </a:t>
            </a:r>
            <a:r>
              <a:rPr lang="sr-Cyrl-RS" sz="11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var</a:t>
            </a:r>
            <a:r>
              <a:rPr lang="sr-Cyrl-RS" sz="1100" dirty="0">
                <a:solidFill>
                  <a:srgbClr val="7030A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sr-Cyrl-RS" sz="11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controlNumber</a:t>
            </a:r>
            <a:r>
              <a:rPr lang="sr-Cyrl-RS" sz="11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= 98 - (</a:t>
            </a:r>
            <a:r>
              <a:rPr lang="sr-Cyrl-RS" sz="1100" dirty="0">
                <a:solidFill>
                  <a:srgbClr val="7030A0"/>
                </a:solidFill>
                <a:latin typeface="Consolas"/>
                <a:ea typeface="Calibri"/>
                <a:cs typeface="Times New Roman"/>
              </a:rPr>
              <a:t>int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)</a:t>
            </a:r>
            <a:r>
              <a:rPr lang="sr-Cyrl-RS" sz="11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controlNumberCalculation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;</a:t>
            </a:r>
            <a:endParaRPr lang="en-US" sz="11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sr-Cyrl-RS" sz="1100" dirty="0">
                <a:latin typeface="Consolas"/>
                <a:ea typeface="Calibri"/>
                <a:cs typeface="Times New Roman"/>
              </a:rPr>
              <a:t>      </a:t>
            </a:r>
            <a:r>
              <a:rPr lang="sr-Cyrl-RS" sz="1100" dirty="0">
                <a:solidFill>
                  <a:srgbClr val="C3D69B"/>
                </a:solidFill>
                <a:latin typeface="Consolas"/>
                <a:ea typeface="Calibri"/>
                <a:cs typeface="Times New Roman"/>
              </a:rPr>
              <a:t>return 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$"{</a:t>
            </a:r>
            <a:r>
              <a:rPr lang="sr-Cyrl-RS" sz="11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identificationCode</a:t>
            </a:r>
            <a:r>
              <a:rPr lang="sr-Cyrl-RS" sz="1100" dirty="0">
                <a:solidFill>
                  <a:srgbClr val="00B050"/>
                </a:solidFill>
                <a:latin typeface="Consolas"/>
                <a:ea typeface="Calibri"/>
                <a:cs typeface="Times New Roman"/>
              </a:rPr>
              <a:t>:D3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}-{</a:t>
            </a:r>
            <a:r>
              <a:rPr lang="sr-Cyrl-RS" sz="11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billSequence</a:t>
            </a:r>
            <a:r>
              <a:rPr lang="sr-Cyrl-RS" sz="1100" dirty="0">
                <a:solidFill>
                  <a:srgbClr val="00B050"/>
                </a:solidFill>
                <a:latin typeface="Consolas"/>
                <a:ea typeface="Calibri"/>
                <a:cs typeface="Times New Roman"/>
              </a:rPr>
              <a:t>:D13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}-{</a:t>
            </a:r>
            <a:r>
              <a:rPr lang="sr-Cyrl-RS" sz="11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controlNumber</a:t>
            </a:r>
            <a:r>
              <a:rPr lang="sr-Cyrl-RS" sz="1100" dirty="0">
                <a:solidFill>
                  <a:srgbClr val="00B050"/>
                </a:solidFill>
                <a:latin typeface="Consolas"/>
                <a:ea typeface="Calibri"/>
                <a:cs typeface="Times New Roman"/>
              </a:rPr>
              <a:t>:D2</a:t>
            </a:r>
            <a:r>
              <a:rPr lang="sr-Cyrl-RS" sz="1100" dirty="0">
                <a:latin typeface="Consolas"/>
                <a:ea typeface="Calibri"/>
                <a:cs typeface="Times New Roman"/>
              </a:rPr>
              <a:t>}";</a:t>
            </a:r>
            <a:endParaRPr lang="en-US" sz="11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sr-Cyrl-RS" sz="1100" dirty="0">
                <a:latin typeface="Consolas"/>
                <a:ea typeface="Calibri"/>
                <a:cs typeface="Times New Roman"/>
              </a:rPr>
              <a:t>  }</a:t>
            </a:r>
            <a:endParaRPr lang="en-US" sz="1100" dirty="0">
              <a:latin typeface="Calibri"/>
              <a:ea typeface="Calibri"/>
              <a:cs typeface="Times New Roman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100" dirty="0"/>
          </a:p>
        </p:txBody>
      </p:sp>
      <p:sp>
        <p:nvSpPr>
          <p:cNvPr id="741" name="Google Shape;741;p17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775960" y="3184152"/>
            <a:ext cx="3352800" cy="1938992"/>
          </a:xfrm>
          <a:prstGeom prst="rect">
            <a:avLst/>
          </a:prstGeom>
          <a:solidFill>
            <a:srgbClr val="052044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3D69B"/>
                </a:solidFill>
                <a:latin typeface="Consolas"/>
                <a:ea typeface="Calibri"/>
                <a:cs typeface="Times New Roman"/>
              </a:rPr>
              <a:t>public </a:t>
            </a:r>
            <a:r>
              <a:rPr lang="en-US" sz="10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long</a:t>
            </a:r>
            <a:r>
              <a:rPr lang="en-US" sz="1000" dirty="0">
                <a:solidFill>
                  <a:srgbClr val="7030A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Consolas"/>
                <a:ea typeface="Calibri"/>
                <a:cs typeface="Times New Roman"/>
              </a:rPr>
              <a:t>GenerateIdentificationCodeBasedOnDateTime</a:t>
            </a:r>
            <a:r>
              <a:rPr lang="en-US" sz="1000" dirty="0">
                <a:solidFill>
                  <a:srgbClr val="D9D9D9"/>
                </a:solidFill>
                <a:latin typeface="Consolas"/>
                <a:ea typeface="Calibri"/>
                <a:cs typeface="Times New Roman"/>
              </a:rPr>
              <a:t>()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r>
              <a:rPr lang="en-US" sz="1000" dirty="0">
                <a:latin typeface="Consolas"/>
                <a:ea typeface="Calibri"/>
                <a:cs typeface="Times New Roman"/>
              </a:rPr>
              <a:t>        </a:t>
            </a:r>
            <a:r>
              <a:rPr lang="en-US" sz="1000" dirty="0">
                <a:solidFill>
                  <a:schemeClr val="tx1">
                    <a:lumMod val="95000"/>
                  </a:schemeClr>
                </a:solidFill>
                <a:latin typeface="Consolas"/>
                <a:ea typeface="Calibri"/>
                <a:cs typeface="Times New Roman"/>
              </a:rPr>
              <a:t>{</a:t>
            </a:r>
            <a:endParaRPr lang="en-US" sz="10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1000" dirty="0">
                <a:latin typeface="Consolas"/>
                <a:ea typeface="Calibri"/>
                <a:cs typeface="Times New Roman"/>
              </a:rPr>
              <a:t>            </a:t>
            </a:r>
            <a:r>
              <a:rPr lang="en-US" sz="1000" dirty="0" err="1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var</a:t>
            </a:r>
            <a:r>
              <a:rPr lang="en-US" sz="10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now</a:t>
            </a:r>
            <a:r>
              <a:rPr lang="en-US" sz="10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dirty="0">
                <a:latin typeface="Consolas"/>
                <a:ea typeface="Calibri"/>
                <a:cs typeface="Times New Roman"/>
              </a:rPr>
              <a:t>= </a:t>
            </a:r>
            <a:r>
              <a:rPr lang="en-US" sz="1000" dirty="0" err="1">
                <a:solidFill>
                  <a:srgbClr val="00B050"/>
                </a:solidFill>
                <a:latin typeface="Consolas"/>
                <a:ea typeface="Calibri"/>
                <a:cs typeface="Times New Roman"/>
              </a:rPr>
              <a:t>DateTime.Now</a:t>
            </a:r>
            <a:r>
              <a:rPr lang="en-US" sz="1000" dirty="0">
                <a:latin typeface="Consolas"/>
                <a:ea typeface="Calibri"/>
                <a:cs typeface="Times New Roman"/>
              </a:rPr>
              <a:t>;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r>
              <a:rPr lang="en-US" sz="1000" dirty="0">
                <a:latin typeface="Consolas"/>
                <a:ea typeface="Calibri"/>
                <a:cs typeface="Times New Roman"/>
              </a:rPr>
              <a:t>            </a:t>
            </a:r>
            <a:r>
              <a:rPr lang="en-US" sz="1000" dirty="0" err="1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var</a:t>
            </a:r>
            <a:r>
              <a:rPr lang="en-US" sz="10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b="1" dirty="0" err="1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dayOfYear</a:t>
            </a:r>
            <a:r>
              <a:rPr lang="en-US" sz="10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dirty="0">
                <a:latin typeface="Consolas"/>
                <a:ea typeface="Calibri"/>
                <a:cs typeface="Times New Roman"/>
              </a:rPr>
              <a:t>= </a:t>
            </a:r>
            <a:r>
              <a:rPr lang="en-US" sz="1000" dirty="0" err="1">
                <a:solidFill>
                  <a:srgbClr val="00B050"/>
                </a:solidFill>
                <a:latin typeface="Consolas"/>
                <a:ea typeface="Calibri"/>
                <a:cs typeface="Times New Roman"/>
              </a:rPr>
              <a:t>now.DayOfYear</a:t>
            </a:r>
            <a:r>
              <a:rPr lang="en-US" sz="1000" dirty="0">
                <a:latin typeface="Consolas"/>
                <a:ea typeface="Calibri"/>
                <a:cs typeface="Times New Roman"/>
              </a:rPr>
              <a:t>;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r>
              <a:rPr lang="en-US" sz="1000" dirty="0">
                <a:latin typeface="Consolas"/>
                <a:ea typeface="Calibri"/>
                <a:cs typeface="Times New Roman"/>
              </a:rPr>
              <a:t>            </a:t>
            </a:r>
            <a:r>
              <a:rPr lang="en-US" sz="1000" dirty="0" err="1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var</a:t>
            </a:r>
            <a:r>
              <a:rPr lang="en-US" sz="10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hour</a:t>
            </a:r>
            <a:r>
              <a:rPr lang="en-US" sz="10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dirty="0">
                <a:latin typeface="Consolas"/>
                <a:ea typeface="Calibri"/>
                <a:cs typeface="Times New Roman"/>
              </a:rPr>
              <a:t>= </a:t>
            </a:r>
            <a:r>
              <a:rPr lang="en-US" sz="1000" dirty="0" err="1">
                <a:solidFill>
                  <a:srgbClr val="00B050"/>
                </a:solidFill>
                <a:latin typeface="Consolas"/>
                <a:ea typeface="Calibri"/>
                <a:cs typeface="Times New Roman"/>
              </a:rPr>
              <a:t>now.Hour</a:t>
            </a:r>
            <a:r>
              <a:rPr lang="en-US" sz="1000" dirty="0">
                <a:latin typeface="Consolas"/>
                <a:ea typeface="Calibri"/>
                <a:cs typeface="Times New Roman"/>
              </a:rPr>
              <a:t>;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r>
              <a:rPr lang="en-US" sz="1000" dirty="0">
                <a:latin typeface="Consolas"/>
                <a:ea typeface="Calibri"/>
                <a:cs typeface="Times New Roman"/>
              </a:rPr>
              <a:t>            </a:t>
            </a:r>
            <a:r>
              <a:rPr lang="en-US" sz="1000" dirty="0" err="1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var</a:t>
            </a:r>
            <a:r>
              <a:rPr lang="en-US" sz="10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minute</a:t>
            </a:r>
            <a:r>
              <a:rPr lang="en-US" sz="10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dirty="0">
                <a:latin typeface="Consolas"/>
                <a:ea typeface="Calibri"/>
                <a:cs typeface="Times New Roman"/>
              </a:rPr>
              <a:t>= </a:t>
            </a:r>
            <a:r>
              <a:rPr lang="en-US" sz="1000" dirty="0" err="1">
                <a:solidFill>
                  <a:srgbClr val="00B050"/>
                </a:solidFill>
                <a:latin typeface="Consolas"/>
                <a:ea typeface="Calibri"/>
                <a:cs typeface="Times New Roman"/>
              </a:rPr>
              <a:t>now.Minute</a:t>
            </a:r>
            <a:r>
              <a:rPr lang="en-US" sz="1000" dirty="0">
                <a:latin typeface="Consolas"/>
                <a:ea typeface="Calibri"/>
                <a:cs typeface="Times New Roman"/>
              </a:rPr>
              <a:t>;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r>
              <a:rPr lang="en-US" sz="1000" dirty="0">
                <a:latin typeface="Consolas"/>
                <a:ea typeface="Calibri"/>
                <a:cs typeface="Times New Roman"/>
              </a:rPr>
              <a:t>            </a:t>
            </a:r>
            <a:r>
              <a:rPr lang="en-US" sz="1000" dirty="0" err="1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var</a:t>
            </a:r>
            <a:r>
              <a:rPr lang="en-US" sz="10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second</a:t>
            </a:r>
            <a:r>
              <a:rPr lang="en-US" sz="10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dirty="0">
                <a:latin typeface="Consolas"/>
                <a:ea typeface="Calibri"/>
                <a:cs typeface="Times New Roman"/>
              </a:rPr>
              <a:t>= </a:t>
            </a:r>
            <a:r>
              <a:rPr lang="en-US" sz="1000" dirty="0" err="1">
                <a:solidFill>
                  <a:srgbClr val="00B050"/>
                </a:solidFill>
                <a:latin typeface="Consolas"/>
                <a:ea typeface="Calibri"/>
                <a:cs typeface="Times New Roman"/>
              </a:rPr>
              <a:t>now.Second</a:t>
            </a:r>
            <a:r>
              <a:rPr lang="en-US" sz="1000" dirty="0">
                <a:latin typeface="Consolas"/>
                <a:ea typeface="Calibri"/>
                <a:cs typeface="Times New Roman"/>
              </a:rPr>
              <a:t>;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r>
              <a:rPr lang="en-US" sz="1000" dirty="0">
                <a:solidFill>
                  <a:srgbClr val="D9D9D9"/>
                </a:solidFill>
                <a:latin typeface="Consolas"/>
                <a:ea typeface="Calibri"/>
                <a:cs typeface="Times New Roman"/>
              </a:rPr>
              <a:t>            </a:t>
            </a:r>
            <a:r>
              <a:rPr lang="en-US" sz="1000" dirty="0">
                <a:solidFill>
                  <a:schemeClr val="accent4"/>
                </a:solidFill>
                <a:latin typeface="Consolas"/>
                <a:ea typeface="Calibri"/>
                <a:cs typeface="Times New Roman"/>
              </a:rPr>
              <a:t>long</a:t>
            </a:r>
            <a:r>
              <a:rPr lang="en-US" sz="1000" dirty="0">
                <a:solidFill>
                  <a:srgbClr val="7030A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code</a:t>
            </a:r>
            <a:r>
              <a:rPr lang="en-US" sz="10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dirty="0">
                <a:solidFill>
                  <a:srgbClr val="D9D9D9"/>
                </a:solidFill>
                <a:latin typeface="Consolas"/>
                <a:ea typeface="Calibri"/>
                <a:cs typeface="Times New Roman"/>
              </a:rPr>
              <a:t>= </a:t>
            </a:r>
            <a:r>
              <a:rPr lang="en-US" sz="1000" dirty="0" err="1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dayOfYear</a:t>
            </a:r>
            <a:r>
              <a:rPr lang="en-US" sz="10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dirty="0">
                <a:solidFill>
                  <a:srgbClr val="D9D9D9"/>
                </a:solidFill>
                <a:latin typeface="Consolas"/>
                <a:ea typeface="Calibri"/>
                <a:cs typeface="Times New Roman"/>
              </a:rPr>
              <a:t>* (</a:t>
            </a:r>
            <a:r>
              <a:rPr lang="en-US" sz="10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hour</a:t>
            </a:r>
            <a:r>
              <a:rPr lang="en-US" sz="10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dirty="0">
                <a:solidFill>
                  <a:srgbClr val="D9D9D9"/>
                </a:solidFill>
                <a:latin typeface="Consolas"/>
                <a:ea typeface="Calibri"/>
                <a:cs typeface="Times New Roman"/>
              </a:rPr>
              <a:t>+ 1) * (</a:t>
            </a:r>
            <a:r>
              <a:rPr lang="en-US" sz="10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minute</a:t>
            </a:r>
            <a:r>
              <a:rPr lang="en-US" sz="10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dirty="0">
                <a:solidFill>
                  <a:srgbClr val="D9D9D9"/>
                </a:solidFill>
                <a:latin typeface="Consolas"/>
                <a:ea typeface="Calibri"/>
                <a:cs typeface="Times New Roman"/>
              </a:rPr>
              <a:t>+ 1) * (</a:t>
            </a:r>
            <a:r>
              <a:rPr lang="en-US" sz="1000" b="1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second</a:t>
            </a:r>
            <a:r>
              <a:rPr lang="en-US" sz="1000" dirty="0">
                <a:solidFill>
                  <a:srgbClr val="00B0F0"/>
                </a:solidFill>
                <a:latin typeface="Consolas"/>
                <a:ea typeface="Calibri"/>
                <a:cs typeface="Times New Roman"/>
              </a:rPr>
              <a:t> </a:t>
            </a:r>
            <a:r>
              <a:rPr lang="en-US" sz="1000" dirty="0">
                <a:solidFill>
                  <a:srgbClr val="D9D9D9"/>
                </a:solidFill>
                <a:latin typeface="Consolas"/>
                <a:ea typeface="Calibri"/>
                <a:cs typeface="Times New Roman"/>
              </a:rPr>
              <a:t>+ 1) % 900 + 100;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r>
              <a:rPr lang="en-US" sz="1000" dirty="0">
                <a:solidFill>
                  <a:srgbClr val="D9D9D9"/>
                </a:solidFill>
                <a:latin typeface="Consolas"/>
                <a:ea typeface="Calibri"/>
                <a:cs typeface="Times New Roman"/>
              </a:rPr>
              <a:t>            </a:t>
            </a:r>
            <a:r>
              <a:rPr lang="sr-Cyrl-RS" sz="1000" dirty="0">
                <a:solidFill>
                  <a:srgbClr val="C3D69B"/>
                </a:solidFill>
                <a:latin typeface="Consolas"/>
                <a:ea typeface="Calibri"/>
                <a:cs typeface="Times New Roman"/>
              </a:rPr>
              <a:t>return </a:t>
            </a:r>
            <a:r>
              <a:rPr lang="en-US" sz="1000" dirty="0">
                <a:solidFill>
                  <a:srgbClr val="D9D9D9"/>
                </a:solidFill>
                <a:latin typeface="Consolas"/>
                <a:ea typeface="Calibri"/>
                <a:cs typeface="Times New Roman"/>
              </a:rPr>
              <a:t>code;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r>
              <a:rPr lang="en-US" sz="1000" dirty="0">
                <a:latin typeface="Consolas"/>
                <a:ea typeface="Calibri"/>
                <a:cs typeface="Times New Roman"/>
              </a:rPr>
              <a:t>        }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>
          <a:xfrm>
            <a:off x="1676400" y="3105150"/>
            <a:ext cx="2922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123-0000000000001-42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57400" y="2724150"/>
            <a:ext cx="457200" cy="460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76600" y="272415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495800" y="2800350"/>
            <a:ext cx="685800" cy="383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8"/>
          <p:cNvSpPr txBox="1">
            <a:spLocks noGrp="1"/>
          </p:cNvSpPr>
          <p:nvPr>
            <p:ph type="ctrTitle" idx="4294967295"/>
          </p:nvPr>
        </p:nvSpPr>
        <p:spPr>
          <a:xfrm>
            <a:off x="1676400" y="-95250"/>
            <a:ext cx="6096000" cy="838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800" dirty="0" smtClean="0">
                <a:latin typeface="Calibri" pitchFamily="34" charset="0"/>
                <a:cs typeface="Calibri" pitchFamily="34" charset="0"/>
              </a:rPr>
              <a:t>KREIRANJE RAČUNA</a:t>
            </a:r>
            <a:endParaRPr sz="3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0" name="Google Shape;760;p18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7" name="Чувар места за садржај 3" descr="Слика на којој се налази текст, дијаграм, линија, Технички цртеж&#10;&#10;Опис је аутоматски генерисан">
            <a:extLst>
              <a:ext uri="{FF2B5EF4-FFF2-40B4-BE49-F238E27FC236}">
                <a16:creationId xmlns="" xmlns:a16="http://schemas.microsoft.com/office/drawing/2014/main" xmlns:lc="http://schemas.openxmlformats.org/drawingml/2006/lockedCanvas" id="{10345E67-E923-B558-5BE6-0C8E2E0DA858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6613"/>
            <a:ext cx="4572000" cy="2816916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486400" y="9715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14544" y="736966"/>
            <a:ext cx="400812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 Create a new instance of </a:t>
            </a:r>
            <a:r>
              <a:rPr lang="en-US" sz="950" dirty="0" err="1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BillNumberService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 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    Create a new instance of </a:t>
            </a:r>
            <a:r>
              <a:rPr lang="en-US" sz="950" dirty="0" err="1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BillManager</a:t>
            </a:r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 with (</a:t>
            </a:r>
            <a:r>
              <a:rPr lang="en-US" sz="950" dirty="0" err="1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userId</a:t>
            </a:r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, </a:t>
            </a:r>
            <a:r>
              <a:rPr lang="en-US" sz="950" dirty="0" err="1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paymentMethod</a:t>
            </a:r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, </a:t>
            </a:r>
            <a:r>
              <a:rPr lang="en-US" sz="950" dirty="0" err="1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creditCardId</a:t>
            </a:r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, </a:t>
            </a:r>
            <a:r>
              <a:rPr lang="en-US" sz="950" dirty="0" err="1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currencyManager</a:t>
            </a:r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, currency, </a:t>
            </a:r>
            <a:r>
              <a:rPr lang="en-US" sz="950" dirty="0" err="1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billNumberService</a:t>
            </a:r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)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 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    For each </a:t>
            </a:r>
            <a:r>
              <a:rPr lang="en-US" sz="950" dirty="0" err="1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productDto</a:t>
            </a:r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 in </a:t>
            </a:r>
            <a:r>
              <a:rPr lang="en-US" sz="950" dirty="0" err="1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request.Products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        Find product by </a:t>
            </a:r>
            <a:r>
              <a:rPr lang="en-US" sz="950" dirty="0" err="1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productDto.ProductId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        If product not found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            Throw </a:t>
            </a:r>
            <a:r>
              <a:rPr lang="en-US" sz="950" dirty="0" err="1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ArgumentException</a:t>
            </a:r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("Product not found.")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        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        Add product to bill using </a:t>
            </a:r>
            <a:r>
              <a:rPr lang="en-US" sz="950" dirty="0" err="1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billManager.AddProductToBill</a:t>
            </a:r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(product, quantity)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 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    Finish billing to get list of bills with </a:t>
            </a:r>
            <a:r>
              <a:rPr lang="en-US" sz="950" dirty="0" err="1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billManager.FinishBilling</a:t>
            </a:r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()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 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    Add bills to bill repository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 </a:t>
            </a:r>
            <a:endParaRPr lang="en-US" sz="95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950" dirty="0">
                <a:solidFill>
                  <a:schemeClr val="tx1"/>
                </a:solidFill>
                <a:latin typeface="Consolas"/>
                <a:ea typeface="Calibri"/>
                <a:cs typeface="Times New Roman"/>
              </a:rPr>
              <a:t>    Return bills</a:t>
            </a:r>
            <a:endParaRPr lang="en-US" sz="9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8"/>
          <p:cNvSpPr txBox="1">
            <a:spLocks noGrp="1"/>
          </p:cNvSpPr>
          <p:nvPr>
            <p:ph type="ctrTitle" idx="4294967295"/>
          </p:nvPr>
        </p:nvSpPr>
        <p:spPr>
          <a:xfrm>
            <a:off x="76200" y="69134"/>
            <a:ext cx="1580400" cy="132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dirty="0" smtClean="0"/>
              <a:t>UNIT</a:t>
            </a:r>
            <a:br>
              <a:rPr lang="sr-Latn-RS" sz="4800" dirty="0" smtClean="0"/>
            </a:br>
            <a:r>
              <a:rPr lang="sr-Latn-RS" sz="4800" dirty="0" smtClean="0"/>
              <a:t>TEST</a:t>
            </a:r>
            <a:endParaRPr sz="4800" dirty="0"/>
          </a:p>
        </p:txBody>
      </p:sp>
      <p:sp>
        <p:nvSpPr>
          <p:cNvPr id="756" name="Google Shape;756;p18"/>
          <p:cNvSpPr/>
          <p:nvPr/>
        </p:nvSpPr>
        <p:spPr>
          <a:xfrm>
            <a:off x="1752600" y="209550"/>
            <a:ext cx="276197" cy="26372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8"/>
          <p:cNvSpPr/>
          <p:nvPr/>
        </p:nvSpPr>
        <p:spPr>
          <a:xfrm rot="2697373">
            <a:off x="384944" y="1346251"/>
            <a:ext cx="419273" cy="40033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8"/>
          <p:cNvSpPr/>
          <p:nvPr/>
        </p:nvSpPr>
        <p:spPr>
          <a:xfrm>
            <a:off x="1854790" y="895350"/>
            <a:ext cx="167923" cy="16041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8"/>
          <p:cNvSpPr/>
          <p:nvPr/>
        </p:nvSpPr>
        <p:spPr>
          <a:xfrm rot="1279953">
            <a:off x="1166427" y="1298388"/>
            <a:ext cx="167913" cy="16042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8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90800" y="209550"/>
            <a:ext cx="6477000" cy="366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r>
              <a:rPr lang="sr-Cyrl-RS" sz="1200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ptos"/>
                <a:ea typeface="+mn-lt"/>
                <a:cs typeface="+mn-lt"/>
              </a:rPr>
              <a:t>Test </a:t>
            </a:r>
            <a:r>
              <a:rPr lang="sr-Cyrl-RS" sz="1200" b="1" kern="1200" dirty="0">
                <a:solidFill>
                  <a:srgbClr val="D3057A"/>
                </a:solidFill>
                <a:latin typeface="Aptos"/>
                <a:ea typeface="+mn-lt"/>
                <a:cs typeface="+mn-lt"/>
              </a:rPr>
              <a:t>GenerateBillNumber_ReturnsCorrectFormat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r>
              <a:rPr lang="sr-Cyrl-RS" sz="1200" kern="1200" dirty="0">
                <a:solidFill>
                  <a:schemeClr val="tx1"/>
                </a:solidFill>
                <a:latin typeface="Aptos"/>
                <a:ea typeface="+mn-lt"/>
                <a:cs typeface="+mn-lt"/>
              </a:rPr>
              <a:t>    </a:t>
            </a:r>
            <a:r>
              <a:rPr lang="sr-Cyrl-RS" sz="1200" kern="1200" dirty="0">
                <a:solidFill>
                  <a:srgbClr val="00B050"/>
                </a:solidFill>
                <a:latin typeface="Aptos"/>
                <a:ea typeface="+mn-lt"/>
                <a:cs typeface="+mn-lt"/>
              </a:rPr>
              <a:t>// Arrange</a:t>
            </a:r>
            <a:endParaRPr lang="sr-Cyrl-RS" sz="1200" kern="1200" dirty="0">
              <a:solidFill>
                <a:srgbClr val="00B050"/>
              </a:solidFill>
              <a:latin typeface="Aptos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r>
              <a:rPr lang="sr-Cyrl-RS" sz="1200" kern="1200" dirty="0">
                <a:solidFill>
                  <a:schemeClr val="tx1"/>
                </a:solidFill>
                <a:latin typeface="Aptos"/>
                <a:ea typeface="+mn-lt"/>
                <a:cs typeface="+mn-lt"/>
              </a:rPr>
              <a:t>    Create </a:t>
            </a:r>
            <a:r>
              <a:rPr lang="sr-Cyrl-RS" sz="1200" b="1" kern="1200" dirty="0">
                <a:solidFill>
                  <a:schemeClr val="accent2">
                    <a:lumMod val="75000"/>
                  </a:schemeClr>
                </a:solidFill>
                <a:latin typeface="Aptos"/>
                <a:ea typeface="+mn-lt"/>
                <a:cs typeface="+mn-lt"/>
              </a:rPr>
              <a:t>billNumberService</a:t>
            </a:r>
            <a:r>
              <a:rPr lang="sr-Cyrl-RS" sz="1200" kern="1200" dirty="0">
                <a:solidFill>
                  <a:schemeClr val="accent2">
                    <a:lumMod val="75000"/>
                  </a:schemeClr>
                </a:solidFill>
                <a:latin typeface="Aptos"/>
                <a:ea typeface="+mn-lt"/>
                <a:cs typeface="+mn-lt"/>
              </a:rPr>
              <a:t> </a:t>
            </a:r>
            <a:r>
              <a:rPr lang="sr-Cyrl-RS" sz="1200" kern="1200" dirty="0">
                <a:solidFill>
                  <a:schemeClr val="tx1"/>
                </a:solidFill>
                <a:latin typeface="Aptos"/>
                <a:ea typeface="+mn-lt"/>
                <a:cs typeface="+mn-lt"/>
              </a:rPr>
              <a:t>instance</a:t>
            </a:r>
            <a:endParaRPr lang="sr-Cyrl-RS" sz="1200" kern="1200" dirty="0">
              <a:solidFill>
                <a:schemeClr val="tx1"/>
              </a:solidFill>
              <a:latin typeface="Aptos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r>
              <a:rPr lang="sr-Cyrl-RS" sz="1200" kern="1200" dirty="0">
                <a:solidFill>
                  <a:schemeClr val="tx1"/>
                </a:solidFill>
                <a:latin typeface="Aptos"/>
                <a:ea typeface="+mn-lt"/>
                <a:cs typeface="+mn-lt"/>
              </a:rPr>
              <a:t>    Set </a:t>
            </a:r>
            <a:r>
              <a:rPr lang="sr-Cyrl-RS" sz="1200" b="1" kern="1200" dirty="0">
                <a:solidFill>
                  <a:srgbClr val="00B0F0"/>
                </a:solidFill>
                <a:latin typeface="Aptos"/>
                <a:ea typeface="+mn-lt"/>
                <a:cs typeface="+mn-lt"/>
              </a:rPr>
              <a:t>identificationCode</a:t>
            </a:r>
            <a:r>
              <a:rPr lang="sr-Cyrl-RS" sz="1200" kern="1200" dirty="0">
                <a:solidFill>
                  <a:schemeClr val="tx1"/>
                </a:solidFill>
                <a:latin typeface="Aptos"/>
                <a:ea typeface="+mn-lt"/>
                <a:cs typeface="+mn-lt"/>
              </a:rPr>
              <a:t> to 123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r>
              <a:rPr lang="sr-Cyrl-RS" sz="1200" kern="1200" dirty="0">
                <a:solidFill>
                  <a:schemeClr val="tx1"/>
                </a:solidFill>
                <a:latin typeface="Aptos"/>
                <a:ea typeface="+mn-lt"/>
                <a:cs typeface="+mn-lt"/>
              </a:rPr>
              <a:t>    Set </a:t>
            </a:r>
            <a:r>
              <a:rPr lang="sr-Cyrl-RS" sz="1200" b="1" kern="1200" dirty="0">
                <a:solidFill>
                  <a:srgbClr val="00B0F0"/>
                </a:solidFill>
                <a:latin typeface="Aptos"/>
                <a:ea typeface="+mn-lt"/>
                <a:cs typeface="+mn-lt"/>
              </a:rPr>
              <a:t>billSequence</a:t>
            </a:r>
            <a:r>
              <a:rPr lang="sr-Cyrl-RS" sz="1200" kern="1200" dirty="0">
                <a:solidFill>
                  <a:schemeClr val="tx1"/>
                </a:solidFill>
                <a:latin typeface="Aptos"/>
                <a:ea typeface="+mn-lt"/>
                <a:cs typeface="+mn-lt"/>
              </a:rPr>
              <a:t> to </a:t>
            </a:r>
            <a:r>
              <a:rPr lang="sr-Cyrl-RS" sz="1200" kern="1200" dirty="0" smtClean="0">
                <a:solidFill>
                  <a:schemeClr val="tx1"/>
                </a:solidFill>
                <a:latin typeface="Aptos"/>
                <a:ea typeface="+mn-lt"/>
                <a:cs typeface="+mn-lt"/>
              </a:rPr>
              <a:t>1</a:t>
            </a:r>
            <a:endParaRPr lang="sr-Latn-RS" sz="1200" kern="1200" dirty="0" smtClean="0">
              <a:solidFill>
                <a:schemeClr val="tx1"/>
              </a:solidFill>
              <a:latin typeface="Aptos"/>
              <a:ea typeface="+mn-lt"/>
              <a:cs typeface="+mn-lt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endParaRPr lang="sr-Cyrl-RS" sz="1200" kern="1200" dirty="0">
              <a:solidFill>
                <a:schemeClr val="tx1"/>
              </a:solidFill>
              <a:latin typeface="Aptos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r>
              <a:rPr lang="sr-Cyrl-RS" sz="1200" kern="1200" dirty="0">
                <a:solidFill>
                  <a:schemeClr val="tx1"/>
                </a:solidFill>
                <a:latin typeface="Aptos"/>
                <a:ea typeface="+mn-lt"/>
                <a:cs typeface="+mn-lt"/>
              </a:rPr>
              <a:t>    </a:t>
            </a:r>
            <a:r>
              <a:rPr lang="sr-Cyrl-RS" sz="1200" kern="1200" dirty="0">
                <a:solidFill>
                  <a:srgbClr val="00B050"/>
                </a:solidFill>
                <a:latin typeface="Aptos"/>
                <a:ea typeface="+mn-lt"/>
                <a:cs typeface="+mn-lt"/>
              </a:rPr>
              <a:t>// Act</a:t>
            </a:r>
            <a:endParaRPr lang="sr-Cyrl-RS" sz="1200" kern="1200" dirty="0">
              <a:solidFill>
                <a:srgbClr val="00B050"/>
              </a:solidFill>
              <a:latin typeface="Aptos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r>
              <a:rPr lang="sr-Cyrl-RS" sz="1200" kern="1200" dirty="0">
                <a:solidFill>
                  <a:schemeClr val="tx1"/>
                </a:solidFill>
                <a:latin typeface="Aptos"/>
                <a:ea typeface="+mn-lt"/>
                <a:cs typeface="+mn-lt"/>
              </a:rPr>
              <a:t>    Generate bill number using </a:t>
            </a:r>
            <a:r>
              <a:rPr lang="sr-Cyrl-RS" sz="1200" b="1" kern="1200" dirty="0">
                <a:solidFill>
                  <a:schemeClr val="accent2">
                    <a:lumMod val="75000"/>
                  </a:schemeClr>
                </a:solidFill>
                <a:latin typeface="Aptos"/>
                <a:ea typeface="+mn-lt"/>
                <a:cs typeface="+mn-lt"/>
              </a:rPr>
              <a:t>billNumberService</a:t>
            </a:r>
            <a:r>
              <a:rPr lang="sr-Cyrl-RS" sz="1200" kern="1200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.GenerateBillNumber(</a:t>
            </a:r>
            <a:r>
              <a:rPr lang="sr-Cyrl-RS" sz="1200" b="1" kern="1200" dirty="0">
                <a:solidFill>
                  <a:srgbClr val="00B0F0"/>
                </a:solidFill>
                <a:latin typeface="Aptos"/>
                <a:ea typeface="+mn-lt"/>
                <a:cs typeface="+mn-lt"/>
              </a:rPr>
              <a:t>identificationCode</a:t>
            </a:r>
            <a:r>
              <a:rPr lang="sr-Cyrl-RS" sz="1200" kern="1200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, </a:t>
            </a:r>
            <a:r>
              <a:rPr lang="sr-Cyrl-RS" sz="1200" b="1" kern="1200" dirty="0">
                <a:solidFill>
                  <a:srgbClr val="00B0F0"/>
                </a:solidFill>
                <a:latin typeface="Aptos"/>
                <a:ea typeface="+mn-lt"/>
                <a:cs typeface="+mn-lt"/>
              </a:rPr>
              <a:t>billSequence</a:t>
            </a:r>
            <a:r>
              <a:rPr lang="sr-Cyrl-RS" sz="1200" kern="1200" dirty="0">
                <a:solidFill>
                  <a:srgbClr val="C00000"/>
                </a:solidFill>
                <a:latin typeface="Aptos"/>
                <a:ea typeface="+mn-lt"/>
                <a:cs typeface="+mn-lt"/>
              </a:rPr>
              <a:t>)</a:t>
            </a:r>
            <a:endParaRPr lang="sr-Cyrl-RS" sz="1200" kern="1200" dirty="0">
              <a:solidFill>
                <a:srgbClr val="C00000"/>
              </a:solidFill>
              <a:latin typeface="Aptos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endParaRPr lang="sr-Cyrl-RS" sz="1200" kern="1200" dirty="0">
              <a:solidFill>
                <a:schemeClr val="tx1"/>
              </a:solidFill>
              <a:latin typeface="Aptos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r>
              <a:rPr lang="sr-Cyrl-RS" sz="1200" kern="1200" dirty="0">
                <a:solidFill>
                  <a:schemeClr val="tx1"/>
                </a:solidFill>
                <a:latin typeface="Aptos"/>
                <a:ea typeface="+mn-lt"/>
                <a:cs typeface="+mn-lt"/>
              </a:rPr>
              <a:t>    </a:t>
            </a:r>
            <a:r>
              <a:rPr lang="sr-Cyrl-RS" sz="1200" kern="1200" dirty="0">
                <a:solidFill>
                  <a:srgbClr val="00B050"/>
                </a:solidFill>
                <a:latin typeface="Aptos"/>
                <a:ea typeface="+mn-lt"/>
                <a:cs typeface="+mn-lt"/>
              </a:rPr>
              <a:t>// Assert</a:t>
            </a:r>
            <a:endParaRPr lang="sr-Cyrl-RS" sz="1200" kern="1200" dirty="0">
              <a:solidFill>
                <a:srgbClr val="00B050"/>
              </a:solidFill>
              <a:latin typeface="Aptos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r>
              <a:rPr lang="sr-Cyrl-RS" sz="1200" kern="1200" dirty="0">
                <a:solidFill>
                  <a:schemeClr val="tx1"/>
                </a:solidFill>
                <a:latin typeface="Aptos"/>
                <a:ea typeface="+mn-lt"/>
                <a:cs typeface="+mn-lt"/>
              </a:rPr>
              <a:t>    Assert that the result matches the regex pattern </a:t>
            </a:r>
            <a:r>
              <a:rPr lang="sr-Cyrl-RS" sz="1200" kern="1200" dirty="0">
                <a:solidFill>
                  <a:schemeClr val="accent3">
                    <a:lumMod val="75000"/>
                  </a:schemeClr>
                </a:solidFill>
                <a:latin typeface="Aptos"/>
                <a:ea typeface="+mn-lt"/>
                <a:cs typeface="+mn-lt"/>
              </a:rPr>
              <a:t>"^\d{3}-\d{13}-\d{2}$"</a:t>
            </a:r>
            <a:endParaRPr lang="sr-Cyrl-RS" sz="1200" kern="1200" dirty="0">
              <a:solidFill>
                <a:schemeClr val="accent3">
                  <a:lumMod val="75000"/>
                </a:schemeClr>
              </a:solidFill>
              <a:latin typeface="Aptos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</a:pPr>
            <a:endParaRPr lang="sr-Cyrl-RS" sz="1200" kern="1200" dirty="0">
              <a:solidFill>
                <a:schemeClr val="tx1"/>
              </a:solidFill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9550"/>
            <a:ext cx="2286000" cy="2286000"/>
          </a:xfrm>
          <a:prstGeom prst="rect">
            <a:avLst/>
          </a:prstGeom>
        </p:spPr>
      </p:pic>
      <p:sp>
        <p:nvSpPr>
          <p:cNvPr id="727" name="Google Shape;727;p15"/>
          <p:cNvSpPr txBox="1">
            <a:spLocks noGrp="1"/>
          </p:cNvSpPr>
          <p:nvPr>
            <p:ph type="ctrTitle"/>
          </p:nvPr>
        </p:nvSpPr>
        <p:spPr>
          <a:xfrm>
            <a:off x="838200" y="1581150"/>
            <a:ext cx="7433400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ZAKLJUČAK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8" name="Google Shape;728;p15"/>
          <p:cNvSpPr txBox="1">
            <a:spLocks noGrp="1"/>
          </p:cNvSpPr>
          <p:nvPr>
            <p:ph type="subTitle" idx="1"/>
          </p:nvPr>
        </p:nvSpPr>
        <p:spPr>
          <a:xfrm>
            <a:off x="76200" y="209550"/>
            <a:ext cx="3657600" cy="17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800"/>
              </a:spcAft>
            </a:pPr>
            <a:r>
              <a:rPr lang="sr-Latn-RS" b="1" dirty="0" smtClean="0">
                <a:latin typeface="Calibri" pitchFamily="34" charset="0"/>
                <a:cs typeface="Calibri" pitchFamily="34" charset="0"/>
              </a:rPr>
              <a:t>Doprinos</a:t>
            </a:r>
          </a:p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Realizovani korisnički zahtevi</a:t>
            </a:r>
          </a:p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Sigurnost - Algoritmi validacije</a:t>
            </a:r>
          </a:p>
          <a:p>
            <a:pPr marL="342900" lvl="0" indent="-342900" algn="l" rtl="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Razumevanje korišćenih tehnologija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 algn="ctr" rtl="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Google Shape;728;p15"/>
          <p:cNvSpPr txBox="1">
            <a:spLocks/>
          </p:cNvSpPr>
          <p:nvPr/>
        </p:nvSpPr>
        <p:spPr>
          <a:xfrm>
            <a:off x="5562600" y="209550"/>
            <a:ext cx="3657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810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8100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2000"/>
              <a:buFont typeface="Catamaran Thin"/>
              <a:buNone/>
              <a:defRPr sz="2000" b="0" i="0" u="none" strike="noStrike" cap="none">
                <a:solidFill>
                  <a:schemeClr val="lt2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>
              <a:spcAft>
                <a:spcPts val="800"/>
              </a:spcAft>
            </a:pPr>
            <a:r>
              <a:rPr lang="sr-Latn-RS" b="1" dirty="0" smtClean="0">
                <a:latin typeface="Calibri" pitchFamily="34" charset="0"/>
                <a:cs typeface="Calibri" pitchFamily="34" charset="0"/>
              </a:rPr>
              <a:t>Potencijalna poboljšanja</a:t>
            </a:r>
          </a:p>
          <a:p>
            <a:pPr marL="342900" indent="-342900" algn="l">
              <a:spcAft>
                <a:spcPts val="800"/>
              </a:spcAft>
              <a:buFont typeface="Arial" pitchFamily="34" charset="0"/>
              <a:buChar char="•"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Struktura projekta</a:t>
            </a:r>
          </a:p>
          <a:p>
            <a:pPr marL="342900" indent="-342900" algn="l">
              <a:spcAft>
                <a:spcPts val="800"/>
              </a:spcAft>
              <a:buFont typeface="Arial" pitchFamily="34" charset="0"/>
              <a:buChar char="•"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Enkripcija podataka</a:t>
            </a:r>
          </a:p>
          <a:p>
            <a:pPr marL="342900" indent="-342900" algn="l">
              <a:spcAft>
                <a:spcPts val="800"/>
              </a:spcAft>
              <a:buFont typeface="Arial" pitchFamily="34" charset="0"/>
              <a:buChar char="•"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Personalizacija – mašinsko učenje</a:t>
            </a:r>
          </a:p>
          <a:p>
            <a:pPr marL="342900" indent="-342900">
              <a:spcAft>
                <a:spcPts val="800"/>
              </a:spcAft>
              <a:buFont typeface="Arial" pitchFamily="34" charset="0"/>
              <a:buChar char="•"/>
            </a:pPr>
            <a:endParaRPr lang="sr-Latn-R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bert template">
  <a:themeElements>
    <a:clrScheme name="Custom 347">
      <a:dk1>
        <a:srgbClr val="FFFFFF"/>
      </a:dk1>
      <a:lt1>
        <a:srgbClr val="04152C"/>
      </a:lt1>
      <a:dk2>
        <a:srgbClr val="CAD3E2"/>
      </a:dk2>
      <a:lt2>
        <a:srgbClr val="4C5E81"/>
      </a:lt2>
      <a:accent1>
        <a:srgbClr val="8097FF"/>
      </a:accent1>
      <a:accent2>
        <a:srgbClr val="3BE5CC"/>
      </a:accent2>
      <a:accent3>
        <a:srgbClr val="FFC229"/>
      </a:accent3>
      <a:accent4>
        <a:srgbClr val="FF826C"/>
      </a:accent4>
      <a:accent5>
        <a:srgbClr val="A54FA5"/>
      </a:accent5>
      <a:accent6>
        <a:srgbClr val="F00286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159</Words>
  <Application>Microsoft Office PowerPoint</Application>
  <PresentationFormat>On-screen Show (16:9)</PresentationFormat>
  <Paragraphs>84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Times New Roman</vt:lpstr>
      <vt:lpstr>Catamaran</vt:lpstr>
      <vt:lpstr>Consolas</vt:lpstr>
      <vt:lpstr>Calibri</vt:lpstr>
      <vt:lpstr>Berlin Sans FB Demi</vt:lpstr>
      <vt:lpstr>Aptos</vt:lpstr>
      <vt:lpstr>Catamaran Thin</vt:lpstr>
      <vt:lpstr>Hubert template</vt:lpstr>
      <vt:lpstr>ECHO</vt:lpstr>
      <vt:lpstr>KASA</vt:lpstr>
      <vt:lpstr>PRIMENJENE TEHNOLOGIJE</vt:lpstr>
      <vt:lpstr>SLUČAJEVI KORIŠĆENJA</vt:lpstr>
      <vt:lpstr>PowerPoint Presentation</vt:lpstr>
      <vt:lpstr>GENERISANJE BROJA RAČUNA - ISO 7064 model 97</vt:lpstr>
      <vt:lpstr>KREIRANJE RAČUNA</vt:lpstr>
      <vt:lpstr>UNIT TEST</vt:lpstr>
      <vt:lpstr>ZAKLJUČAK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ECHO</dc:title>
  <dc:creator>Nikola</dc:creator>
  <cp:lastModifiedBy>Nikola</cp:lastModifiedBy>
  <cp:revision>19</cp:revision>
  <dcterms:modified xsi:type="dcterms:W3CDTF">2024-04-07T13:56:32Z</dcterms:modified>
</cp:coreProperties>
</file>