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93" r:id="rId5"/>
    <p:sldId id="257" r:id="rId6"/>
    <p:sldId id="285" r:id="rId7"/>
    <p:sldId id="266" r:id="rId8"/>
    <p:sldId id="295" r:id="rId9"/>
    <p:sldId id="292" r:id="rId10"/>
    <p:sldId id="291" r:id="rId11"/>
    <p:sldId id="290" r:id="rId12"/>
    <p:sldId id="294" r:id="rId13"/>
    <p:sldId id="296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C8D2DC"/>
    <a:srgbClr val="DCDCDC"/>
    <a:srgbClr val="254DD9"/>
    <a:srgbClr val="F3F7FA"/>
    <a:srgbClr val="161B2A"/>
    <a:srgbClr val="1B0AB1"/>
    <a:srgbClr val="152A79"/>
    <a:srgbClr val="1A359A"/>
    <a:srgbClr val="10122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08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CF4D08E-9B38-4A16-A236-7EC70B8C44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BBE8A1-B051-4E26-9AA0-901E6BB23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231C-8B23-4812-9392-70749D396E7C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580C32-7CAA-4084-A866-74608DEB6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CE2308-AADA-48AB-BE98-5F120632E9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63F4-A6DE-4960-8038-7932CF64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D34BC-F34B-4232-978B-0CB0F5265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9CCA0B7-B485-478F-AB20-33ED322C6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4E01B1-524E-40C8-AFF2-F545A8C0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1C7240-77AF-4030-931D-FE111583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CE603-E41C-4387-BD7D-C163784F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09772-DC58-45AD-A4C9-E9F5B1A3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3A7733-D2C5-4BAD-B9B8-02F0DB136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42A31C-8B3E-4B65-ABC2-08833C0A5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4C2F6E-4DEC-49EC-9CA2-E14DC8D9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7DC9FE-BF2A-4FF5-B887-6BC63C83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2155DB-E30E-4942-B800-BD1CEABC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74486D-BEEC-4D73-9D2C-B289FB359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D64FEE-D10D-4A01-B251-25583F8CD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4328D-86EB-442F-9C82-09B391B5C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E23CD4-0582-4640-9814-9238BB8F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839661-BF49-455E-A85E-ACEAC142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C5E21A-6601-4CDE-8A51-3277EF3B7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DD8EA-4E7D-445C-B0B9-77BE4E1F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1E76ED1-B6C4-4D84-B542-70DF073B3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21479C-4FA9-4A94-9789-C3EE6E34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87FB29-5E09-4FC9-A10B-933851AEE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C3CC1F-B051-4CF8-A255-C789E568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1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D0BEAA-8474-4600-8153-422421252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30EEC33-36B2-462F-A16A-D172DB88A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401A68-424D-4C44-B3E9-52706935D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1A8942-4F26-4EE2-9F6D-2806D8B8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AC259C-4DA4-4B8D-AAF7-98DB948C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BEC9C-20DB-4578-8B15-3274C1D5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854A1C-24F4-4B34-88F4-A19747FFA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C838E4-D845-41DF-A484-C9444A129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FB149-5FD9-443F-A6C7-14E0255B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6330E7-4152-4146-B138-AD01316EE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5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EA04-7196-42D2-BF21-B50F7548D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167B16-CD4A-4E82-8211-B168EF05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32F34A-7A0A-489E-BEC4-86FDAA3D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383588-B762-4847-A96D-85AFD53E8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F4D6B9-D8A7-4FAD-BBEF-289B580D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1C9D18-5FED-4118-9937-FB749A15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85E2D8-37F2-4E44-B11E-EF9C08AA4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620CA5-D3C0-46E9-A903-E5497856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4FC0EF-87EF-4F54-8DCC-257AC053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B84EF4-CD10-4715-A607-31F4206E5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65244B-DEAD-4BDA-8FF3-7A311298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B2148-8E65-4D28-99F1-8DA0F0AFD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D46132-DBE5-40E2-8F0E-8D35AD157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1F8749-ABDC-4CCA-BC74-B94E1A003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D25C73-C8E7-4953-83DA-879CC53C7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3DCD1F-150E-405A-B194-763F04695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3FCF8A-2402-4981-B829-9870773E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5E72FFF-D885-40AC-AE17-1125EE0B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923954-45B3-4578-AD46-4F45EF25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11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EBA3B7-07C3-4BA8-9779-EA6646326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B19938-1892-42AC-8EFA-8875DC12E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00EE98-D484-4E58-AAC5-AE43802A6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EE97F67-CC0C-4728-A47E-AE6F1B7F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2">
            <a:extLst>
              <a:ext uri="{FF2B5EF4-FFF2-40B4-BE49-F238E27FC236}">
                <a16:creationId xmlns:a16="http://schemas.microsoft.com/office/drawing/2014/main" xmlns="" id="{4651C3DF-77DE-4381-ADCE-9E5A4B3190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0F3CFB-8DD9-4BBD-9A3B-936643090E9D}"/>
              </a:ext>
            </a:extLst>
          </p:cNvPr>
          <p:cNvSpPr/>
          <p:nvPr userDrawn="1"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5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5">
            <a:extLst>
              <a:ext uri="{FF2B5EF4-FFF2-40B4-BE49-F238E27FC236}">
                <a16:creationId xmlns:a16="http://schemas.microsoft.com/office/drawing/2014/main" xmlns="" id="{8CC3B641-25CC-4BD4-965D-1FACF23E3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68088" y="2462199"/>
            <a:ext cx="8035621" cy="80356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A36F2CA5-5497-4C2D-B152-522CF6F0AC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36691" y="1275501"/>
            <a:ext cx="2397529" cy="42574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41089B-4FB4-41CD-B07C-E4EFBD4E70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30" y="0"/>
            <a:ext cx="5525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5">
            <a:extLst>
              <a:ext uri="{FF2B5EF4-FFF2-40B4-BE49-F238E27FC236}">
                <a16:creationId xmlns:a16="http://schemas.microsoft.com/office/drawing/2014/main" xmlns="" id="{8CC3B641-25CC-4BD4-965D-1FACF23E3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074028" y="-1181077"/>
            <a:ext cx="8035621" cy="80356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7841218-BE01-4A53-A0A2-0A74A44FFC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913" y="1025060"/>
            <a:ext cx="7759087" cy="5658213"/>
          </a:xfrm>
          <a:prstGeom prst="rect">
            <a:avLst/>
          </a:prstGeom>
        </p:spPr>
      </p:pic>
      <p:sp>
        <p:nvSpPr>
          <p:cNvPr id="8" name="Title 64"/>
          <p:cNvSpPr txBox="1">
            <a:spLocks/>
          </p:cNvSpPr>
          <p:nvPr/>
        </p:nvSpPr>
        <p:spPr>
          <a:xfrm>
            <a:off x="378460" y="2341248"/>
            <a:ext cx="8610600" cy="495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Muli Light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9721B2E-E33B-44E2-ACD9-991D31A24F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68924" y="1964012"/>
            <a:ext cx="4888470" cy="30273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64">
            <a:extLst>
              <a:ext uri="{FF2B5EF4-FFF2-40B4-BE49-F238E27FC236}">
                <a16:creationId xmlns:a16="http://schemas.microsoft.com/office/drawing/2014/main" xmlns="" id="{34C483B7-A9B0-4527-8BE6-28E0F3006490}"/>
              </a:ext>
            </a:extLst>
          </p:cNvPr>
          <p:cNvSpPr txBox="1">
            <a:spLocks/>
          </p:cNvSpPr>
          <p:nvPr userDrawn="1"/>
        </p:nvSpPr>
        <p:spPr>
          <a:xfrm>
            <a:off x="378460" y="2341248"/>
            <a:ext cx="8610600" cy="4954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Muli Light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249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EAAED90-120F-4030-A3CF-EED42C8D1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F95D88-C5A1-465F-BE8F-C5169A29D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88B1BA-FC97-46BE-9F24-05870F5489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B587-A6B1-46A5-A853-CF62D00B1861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21DBB-65B7-4AA5-AD71-B0129142D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9D9FA-D771-4C24-8A08-E0AEF4259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6FE29-3445-48DB-AE05-05BF4D348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8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040" y="1102359"/>
            <a:ext cx="813960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0" dirty="0" smtClean="0">
                <a:solidFill>
                  <a:schemeClr val="bg1"/>
                </a:solidFill>
                <a:latin typeface="Felix Titling" pitchFamily="82" charset="0"/>
              </a:rPr>
              <a:t>MANASLU</a:t>
            </a:r>
            <a:endParaRPr lang="en-US" sz="13000" dirty="0">
              <a:solidFill>
                <a:schemeClr val="bg1"/>
              </a:solidFill>
              <a:latin typeface="Felix Titling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840" y="548816"/>
            <a:ext cx="1145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ll MT" pitchFamily="18" charset="0"/>
              </a:rPr>
              <a:t>Nikola </a:t>
            </a:r>
            <a:r>
              <a:rPr lang="en-US" sz="2000" dirty="0" err="1" smtClean="0">
                <a:solidFill>
                  <a:schemeClr val="bg1"/>
                </a:solidFill>
                <a:latin typeface="Bell MT" pitchFamily="18" charset="0"/>
              </a:rPr>
              <a:t>Meki</a:t>
            </a:r>
            <a:r>
              <a:rPr lang="sr-Latn-RS" sz="2000" dirty="0" smtClean="0">
                <a:solidFill>
                  <a:schemeClr val="bg1"/>
                </a:solidFill>
                <a:latin typeface="Bell MT" pitchFamily="18" charset="0"/>
              </a:rPr>
              <a:t>ć, Aleksa Miskin, Husein Marić, Ena Omanović, Anđela Veljović, Tijana Milivojević, </a:t>
            </a:r>
            <a:r>
              <a:rPr lang="sr-Latn-RS" sz="2000" dirty="0">
                <a:solidFill>
                  <a:schemeClr val="bg1"/>
                </a:solidFill>
                <a:latin typeface="Bell MT" pitchFamily="18" charset="0"/>
              </a:rPr>
              <a:t>Jernej Belcl</a:t>
            </a:r>
            <a:endParaRPr lang="en-US" sz="2000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E3C2B29-D896-45A2-A5DC-8CC3AFB645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1" y="6201331"/>
            <a:ext cx="1400628" cy="4400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00720" y="6158726"/>
            <a:ext cx="37371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000" dirty="0" smtClean="0">
                <a:solidFill>
                  <a:schemeClr val="bg1"/>
                </a:solidFill>
                <a:latin typeface="Bell MT" pitchFamily="18" charset="0"/>
              </a:rPr>
              <a:t>Platform Engineering </a:t>
            </a:r>
            <a:endParaRPr lang="en-US" sz="3000" dirty="0">
              <a:solidFill>
                <a:schemeClr val="bg1"/>
              </a:solidFill>
              <a:latin typeface="Bell MT" pitchFamily="18" charset="0"/>
            </a:endParaRPr>
          </a:p>
        </p:txBody>
      </p:sp>
      <p:pic>
        <p:nvPicPr>
          <p:cNvPr id="9218" name="Picture 2" descr="https://www.edit.world/wp-content/themes/edit/images/edit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73" y="6277973"/>
            <a:ext cx="893082" cy="36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5855" y="6489475"/>
            <a:ext cx="6610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E8E8E8"/>
                </a:solidFill>
                <a:latin typeface="Consolas" pitchFamily="49" charset="0"/>
              </a:rPr>
              <a:t>2023.</a:t>
            </a:r>
            <a:endParaRPr lang="en-US" sz="900" dirty="0">
              <a:solidFill>
                <a:srgbClr val="E8E8E8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9400" y="1"/>
            <a:ext cx="4038600" cy="93471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Public subnet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34" y="839152"/>
            <a:ext cx="8476744" cy="591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3150" y="-583"/>
            <a:ext cx="6038850" cy="6858583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/>
        </p:nvSpPr>
        <p:spPr>
          <a:xfrm>
            <a:off x="6153150" y="0"/>
            <a:ext cx="6038849" cy="6858000"/>
          </a:xfrm>
          <a:prstGeom prst="rect">
            <a:avLst/>
          </a:prstGeom>
          <a:gradFill flip="none" rotWithShape="1">
            <a:gsLst>
              <a:gs pos="10000">
                <a:srgbClr val="1B0AB1"/>
              </a:gs>
              <a:gs pos="30000">
                <a:srgbClr val="254DD9">
                  <a:alpha val="42000"/>
                </a:srgbClr>
              </a:gs>
              <a:gs pos="71000">
                <a:srgbClr val="254DD9">
                  <a:alpha val="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FB21D-4302-4C0B-8084-5ECE62CE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dirty="0"/>
          </a:p>
          <a:p>
            <a:pPr marL="0" indent="0" algn="ctr">
              <a:buNone/>
            </a:pPr>
            <a:endParaRPr lang="sr-Latn-R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5116F35-79F1-4467-95C2-E1A6EF0A8F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45" y="6239756"/>
            <a:ext cx="1191161" cy="37422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093AC34-CC66-48FE-890A-113B0047CBDC}"/>
              </a:ext>
            </a:extLst>
          </p:cNvPr>
          <p:cNvSpPr txBox="1">
            <a:spLocks/>
          </p:cNvSpPr>
          <p:nvPr/>
        </p:nvSpPr>
        <p:spPr>
          <a:xfrm>
            <a:off x="2420005" y="2917116"/>
            <a:ext cx="1564766" cy="10237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Q&amp;A</a:t>
            </a:r>
            <a:endParaRPr lang="sr-Latn-RS" sz="36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34D5FB-4D90-46D9-9504-CC96B05F4C40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897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D80E7-6368-4CA0-B781-9611EB58A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890" y="2097554"/>
            <a:ext cx="4970619" cy="2616126"/>
          </a:xfrm>
        </p:spPr>
        <p:txBody>
          <a:bodyPr anchor="t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b="1" dirty="0" smtClean="0"/>
              <a:t>Introduction</a:t>
            </a:r>
            <a:endParaRPr lang="sr-Latn-R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5D2B73-2EE1-4851-96E3-5D18E9661BD4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7628" y="6277855"/>
            <a:ext cx="1186033" cy="371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599" y="885600"/>
            <a:ext cx="39442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Nikola </a:t>
            </a:r>
            <a:r>
              <a:rPr lang="en-US" sz="3600" dirty="0" err="1" smtClean="0"/>
              <a:t>Meki</a:t>
            </a:r>
            <a:r>
              <a:rPr lang="sr-Latn-RS" sz="3600" dirty="0" smtClean="0"/>
              <a:t>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Aleksa Miskin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Husein Marić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Ena Omanović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Anđela Veljović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Tijana Milivojević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3600" dirty="0" smtClean="0"/>
              <a:t>Jernej Be</a:t>
            </a:r>
            <a:r>
              <a:rPr lang="en-US" sz="3600" dirty="0" smtClean="0"/>
              <a:t>l</a:t>
            </a:r>
            <a:r>
              <a:rPr lang="sr-Latn-RS" sz="3600" dirty="0" smtClean="0"/>
              <a:t>cl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294989" y="5663894"/>
            <a:ext cx="58496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500" b="1" dirty="0" smtClean="0"/>
              <a:t>Marko Rupnik, Luka Kidrič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7892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296" y="-141989"/>
            <a:ext cx="8230724" cy="8230724"/>
          </a:xfrm>
          <a:prstGeom prst="ellipse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5873FB-699A-48B5-B1D6-897CE565C62A}"/>
              </a:ext>
            </a:extLst>
          </p:cNvPr>
          <p:cNvSpPr/>
          <p:nvPr/>
        </p:nvSpPr>
        <p:spPr>
          <a:xfrm>
            <a:off x="5703737" y="1181100"/>
            <a:ext cx="2792273" cy="2792273"/>
          </a:xfrm>
          <a:prstGeom prst="ellipse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D9A7737-2F2B-46EC-B775-A14B156DEE9A}"/>
              </a:ext>
            </a:extLst>
          </p:cNvPr>
          <p:cNvSpPr txBox="1">
            <a:spLocks/>
          </p:cNvSpPr>
          <p:nvPr/>
        </p:nvSpPr>
        <p:spPr>
          <a:xfrm>
            <a:off x="5648777" y="2309370"/>
            <a:ext cx="2868915" cy="3559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bg1"/>
                </a:solidFill>
              </a:rPr>
              <a:t>GOAL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093AC34-CC66-48FE-890A-113B0047CBDC}"/>
              </a:ext>
            </a:extLst>
          </p:cNvPr>
          <p:cNvSpPr txBox="1">
            <a:spLocks/>
          </p:cNvSpPr>
          <p:nvPr/>
        </p:nvSpPr>
        <p:spPr>
          <a:xfrm>
            <a:off x="304800" y="1169553"/>
            <a:ext cx="5090160" cy="4593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stablish </a:t>
            </a:r>
            <a:r>
              <a:rPr lang="en-US" sz="2400" dirty="0"/>
              <a:t>a scalable, secure, and efficient infrastructure on the </a:t>
            </a:r>
            <a:r>
              <a:rPr lang="en-US" sz="2400" b="1" dirty="0"/>
              <a:t>AWS</a:t>
            </a:r>
            <a:r>
              <a:rPr lang="en-US" sz="2400" dirty="0"/>
              <a:t> </a:t>
            </a:r>
            <a:r>
              <a:rPr lang="en-US" sz="2400" dirty="0" smtClean="0"/>
              <a:t>platform,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Implement a </a:t>
            </a:r>
            <a:r>
              <a:rPr lang="en-US" sz="2400" b="1" dirty="0"/>
              <a:t>Kubernetes cluster</a:t>
            </a:r>
            <a:r>
              <a:rPr lang="en-US" sz="2400" dirty="0" smtClean="0"/>
              <a:t>,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Implement </a:t>
            </a:r>
            <a:r>
              <a:rPr lang="en-US" sz="2400" b="1" dirty="0" err="1" smtClean="0"/>
              <a:t>PostgreSQL</a:t>
            </a:r>
            <a:r>
              <a:rPr lang="en-US" sz="2400" dirty="0" smtClean="0"/>
              <a:t> </a:t>
            </a:r>
            <a:r>
              <a:rPr lang="en-US" sz="2400" dirty="0"/>
              <a:t>database, and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   integrating </a:t>
            </a:r>
            <a:r>
              <a:rPr lang="en-US" sz="2400" b="1" dirty="0"/>
              <a:t>Prometheus</a:t>
            </a:r>
            <a:r>
              <a:rPr lang="en-US" sz="2400" dirty="0"/>
              <a:t> and </a:t>
            </a:r>
            <a:r>
              <a:rPr lang="en-US" sz="2400" dirty="0" smtClean="0"/>
              <a:t>  </a:t>
            </a:r>
            <a:r>
              <a:rPr lang="en-US" sz="2400" b="1" dirty="0" err="1" smtClean="0"/>
              <a:t>Grafana</a:t>
            </a:r>
            <a:r>
              <a:rPr lang="en-US" sz="2400" dirty="0" smtClean="0"/>
              <a:t> </a:t>
            </a:r>
            <a:r>
              <a:rPr lang="en-US" sz="2400" dirty="0"/>
              <a:t>tools for monitoring and managing applications within the cluster.</a:t>
            </a:r>
            <a:endParaRPr lang="sr-Latn-RS" sz="24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936B4D5-A99B-4902-8501-171926186C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374" y="6278050"/>
            <a:ext cx="1178671" cy="3715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EC98625-2759-4331-B77C-411F9A98130E}"/>
              </a:ext>
            </a:extLst>
          </p:cNvPr>
          <p:cNvSpPr txBox="1">
            <a:spLocks/>
          </p:cNvSpPr>
          <p:nvPr/>
        </p:nvSpPr>
        <p:spPr>
          <a:xfrm>
            <a:off x="910487" y="3354094"/>
            <a:ext cx="4399106" cy="27922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2400" b="1" dirty="0"/>
          </a:p>
        </p:txBody>
      </p:sp>
      <p:pic>
        <p:nvPicPr>
          <p:cNvPr id="6146" name="Picture 2" descr="File:Kubernetes logo without workmark.sv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6" y="2487333"/>
            <a:ext cx="444619" cy="43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ile:Postgresql elephant.svg - Wikimedia Common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4" y="3560320"/>
            <a:ext cx="400374" cy="41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Prometheus software logo.svg - Wikimedia Commons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64" y="4509336"/>
            <a:ext cx="282862" cy="28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Grafana Consulting - MeteorOp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" y="4509336"/>
            <a:ext cx="277527" cy="2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066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34D5FB-4D90-46D9-9504-CC96B05F4C40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B3390D1-F4C3-454F-A6D1-8F14558B5E5F}"/>
              </a:ext>
            </a:extLst>
          </p:cNvPr>
          <p:cNvSpPr txBox="1">
            <a:spLocks/>
          </p:cNvSpPr>
          <p:nvPr/>
        </p:nvSpPr>
        <p:spPr>
          <a:xfrm>
            <a:off x="325120" y="661988"/>
            <a:ext cx="9182099" cy="510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Setting Up the </a:t>
            </a:r>
            <a:r>
              <a:rPr lang="en-US" sz="3200" b="1" dirty="0"/>
              <a:t>AWS</a:t>
            </a:r>
            <a:r>
              <a:rPr lang="en-US" sz="3200" dirty="0"/>
              <a:t> Infrastructure:</a:t>
            </a:r>
            <a:endParaRPr lang="en-US" sz="3200" b="1" dirty="0"/>
          </a:p>
          <a:p>
            <a:endParaRPr lang="hr-HR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22689-CF1F-7AAB-ADC4-4DEE8C88A08C}"/>
              </a:ext>
            </a:extLst>
          </p:cNvPr>
          <p:cNvSpPr txBox="1"/>
          <p:nvPr/>
        </p:nvSpPr>
        <p:spPr>
          <a:xfrm>
            <a:off x="325121" y="1679382"/>
            <a:ext cx="64100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Create </a:t>
            </a:r>
            <a:r>
              <a:rPr lang="en-US" sz="3000" b="1" dirty="0"/>
              <a:t>VPC</a:t>
            </a:r>
            <a:endParaRPr lang="hr-HR" sz="3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Create </a:t>
            </a:r>
            <a:r>
              <a:rPr lang="en-US" sz="3000" b="1" dirty="0"/>
              <a:t>Public and Private Subnets</a:t>
            </a:r>
            <a:endParaRPr lang="hr-HR" sz="3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NAT Gateway </a:t>
            </a:r>
            <a:r>
              <a:rPr lang="en-US" sz="3000" dirty="0"/>
              <a:t>and </a:t>
            </a:r>
            <a:r>
              <a:rPr lang="en-US" sz="3000" b="1" dirty="0"/>
              <a:t>Internet Gateway</a:t>
            </a:r>
            <a:endParaRPr lang="hr-HR" sz="3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Route Tables</a:t>
            </a:r>
            <a:r>
              <a:rPr lang="en-US" sz="3000" dirty="0"/>
              <a:t> Configuration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BC9BCEFE-3CD8-FBB3-BF52-9E8855455097}"/>
              </a:ext>
            </a:extLst>
          </p:cNvPr>
          <p:cNvSpPr/>
          <p:nvPr/>
        </p:nvSpPr>
        <p:spPr>
          <a:xfrm>
            <a:off x="6735168" y="1172482"/>
            <a:ext cx="2865606" cy="2865606"/>
          </a:xfrm>
          <a:prstGeom prst="ellipse">
            <a:avLst/>
          </a:prstGeom>
          <a:solidFill>
            <a:srgbClr val="254DD9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80299EA-865B-D7DD-2EA6-6E6CE3BAF42A}"/>
              </a:ext>
            </a:extLst>
          </p:cNvPr>
          <p:cNvSpPr/>
          <p:nvPr/>
        </p:nvSpPr>
        <p:spPr>
          <a:xfrm>
            <a:off x="8884181" y="2296704"/>
            <a:ext cx="2865606" cy="2865606"/>
          </a:xfrm>
          <a:prstGeom prst="ellipse">
            <a:avLst/>
          </a:prstGeom>
          <a:solidFill>
            <a:srgbClr val="C8D2DC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>
                <a:solidFill>
                  <a:srgbClr val="161B2A"/>
                </a:solidFill>
              </a:rPr>
              <a:t>TERRAFORM</a:t>
            </a:r>
            <a:endParaRPr lang="en-US" dirty="0">
              <a:solidFill>
                <a:srgbClr val="161B2A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4EF90E89-2B9D-4F0F-FEA2-9B5A6470033A}"/>
              </a:ext>
            </a:extLst>
          </p:cNvPr>
          <p:cNvSpPr/>
          <p:nvPr/>
        </p:nvSpPr>
        <p:spPr>
          <a:xfrm>
            <a:off x="6735168" y="3533402"/>
            <a:ext cx="2865606" cy="2865606"/>
          </a:xfrm>
          <a:prstGeom prst="ellipse">
            <a:avLst/>
          </a:prstGeom>
          <a:solidFill>
            <a:srgbClr val="161B2A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 smtClean="0"/>
              <a:t>UBUNTU</a:t>
            </a:r>
            <a:endParaRPr lang="en-US" dirty="0"/>
          </a:p>
        </p:txBody>
      </p:sp>
      <p:pic>
        <p:nvPicPr>
          <p:cNvPr id="15" name="Picture 2" descr="File:Amazon Web Services Logo.sv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7" y="2220661"/>
            <a:ext cx="1284587" cy="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774" y="2532466"/>
            <a:ext cx="1352443" cy="10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 descr="Ubuntu Logo PNG Transparent &amp; SVG Vector - Freebie Suppl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122" y="3950627"/>
            <a:ext cx="729697" cy="7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14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329A49-9CAC-46D3-AEDB-14918DC977BC}"/>
              </a:ext>
            </a:extLst>
          </p:cNvPr>
          <p:cNvSpPr txBox="1"/>
          <p:nvPr/>
        </p:nvSpPr>
        <p:spPr>
          <a:xfrm>
            <a:off x="4629150" y="20955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59C796C-2D2E-4EC7-9B8C-4C49544008C5}"/>
              </a:ext>
            </a:extLst>
          </p:cNvPr>
          <p:cNvSpPr txBox="1"/>
          <p:nvPr/>
        </p:nvSpPr>
        <p:spPr>
          <a:xfrm>
            <a:off x="6175235" y="40613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06.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14" y="0"/>
            <a:ext cx="6955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88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34D5FB-4D90-46D9-9504-CC96B05F4C40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B3390D1-F4C3-454F-A6D1-8F14558B5E5F}"/>
              </a:ext>
            </a:extLst>
          </p:cNvPr>
          <p:cNvSpPr txBox="1">
            <a:spLocks/>
          </p:cNvSpPr>
          <p:nvPr/>
        </p:nvSpPr>
        <p:spPr>
          <a:xfrm>
            <a:off x="800102" y="661988"/>
            <a:ext cx="10247344" cy="510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Provisioning </a:t>
            </a:r>
            <a:r>
              <a:rPr lang="en-US" sz="3200" b="1" dirty="0" err="1"/>
              <a:t>PostgreSQL</a:t>
            </a:r>
            <a:endParaRPr lang="hr-HR" sz="3200" b="1" dirty="0"/>
          </a:p>
          <a:p>
            <a:pPr algn="r"/>
            <a:r>
              <a:rPr lang="en-US" sz="3200" dirty="0"/>
              <a:t>Database and </a:t>
            </a:r>
            <a:r>
              <a:rPr lang="en-US" sz="3200" b="1" dirty="0"/>
              <a:t>EKS Cluster</a:t>
            </a:r>
            <a:r>
              <a:rPr lang="en-US" sz="3200" dirty="0"/>
              <a:t>:</a:t>
            </a:r>
            <a:endParaRPr lang="en-US" sz="3200" b="1" dirty="0"/>
          </a:p>
          <a:p>
            <a:pPr algn="r"/>
            <a:endParaRPr lang="hr-HR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22689-CF1F-7AAB-ADC4-4DEE8C88A08C}"/>
              </a:ext>
            </a:extLst>
          </p:cNvPr>
          <p:cNvSpPr txBox="1"/>
          <p:nvPr/>
        </p:nvSpPr>
        <p:spPr>
          <a:xfrm>
            <a:off x="6366988" y="2099096"/>
            <a:ext cx="52212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Create </a:t>
            </a:r>
            <a:r>
              <a:rPr lang="en-US" sz="2000" b="1" dirty="0"/>
              <a:t>PostgreSQL Database </a:t>
            </a:r>
            <a:r>
              <a:rPr lang="en-US" sz="2000" dirty="0"/>
              <a:t>using </a:t>
            </a:r>
            <a:r>
              <a:rPr lang="en-US" sz="2000" b="1" dirty="0"/>
              <a:t>Terraform</a:t>
            </a:r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Expose the </a:t>
            </a:r>
            <a:r>
              <a:rPr lang="en-US" sz="2000" b="1" dirty="0" smtClean="0"/>
              <a:t>Database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Managing DB Variables</a:t>
            </a:r>
            <a:r>
              <a:rPr lang="en-US" sz="2000" dirty="0"/>
              <a:t> with Terraform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Securely </a:t>
            </a:r>
            <a:r>
              <a:rPr lang="en-US" sz="2000" b="1" dirty="0"/>
              <a:t>Managing the DB Password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C0147F-B068-480B-8BCA-7EA152AE7485}"/>
              </a:ext>
            </a:extLst>
          </p:cNvPr>
          <p:cNvSpPr txBox="1"/>
          <p:nvPr/>
        </p:nvSpPr>
        <p:spPr>
          <a:xfrm>
            <a:off x="1459398" y="20955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01.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C9BCEFE-3CD8-FBB3-BF52-9E8855455097}"/>
              </a:ext>
            </a:extLst>
          </p:cNvPr>
          <p:cNvSpPr/>
          <p:nvPr/>
        </p:nvSpPr>
        <p:spPr>
          <a:xfrm>
            <a:off x="773118" y="1172482"/>
            <a:ext cx="2865606" cy="2865606"/>
          </a:xfrm>
          <a:prstGeom prst="ellipse">
            <a:avLst/>
          </a:prstGeom>
          <a:solidFill>
            <a:srgbClr val="254DD9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80299EA-865B-D7DD-2EA6-6E6CE3BAF42A}"/>
              </a:ext>
            </a:extLst>
          </p:cNvPr>
          <p:cNvSpPr/>
          <p:nvPr/>
        </p:nvSpPr>
        <p:spPr>
          <a:xfrm>
            <a:off x="2855456" y="2243803"/>
            <a:ext cx="2865606" cy="2865606"/>
          </a:xfrm>
          <a:prstGeom prst="ellipse">
            <a:avLst/>
          </a:prstGeom>
          <a:solidFill>
            <a:srgbClr val="C8D2DC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>
                <a:solidFill>
                  <a:srgbClr val="161B2A"/>
                </a:solidFill>
              </a:rPr>
              <a:t>TERRAFORM</a:t>
            </a:r>
            <a:endParaRPr lang="en-US" dirty="0">
              <a:solidFill>
                <a:srgbClr val="161B2A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EF90E89-2B9D-4F0F-FEA2-9B5A6470033A}"/>
              </a:ext>
            </a:extLst>
          </p:cNvPr>
          <p:cNvSpPr/>
          <p:nvPr/>
        </p:nvSpPr>
        <p:spPr>
          <a:xfrm>
            <a:off x="706443" y="3480501"/>
            <a:ext cx="2865606" cy="2865606"/>
          </a:xfrm>
          <a:prstGeom prst="ellipse">
            <a:avLst/>
          </a:prstGeom>
          <a:solidFill>
            <a:srgbClr val="161B2A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/>
              <a:t>UBUNTU</a:t>
            </a:r>
            <a:endParaRPr lang="en-US" dirty="0"/>
          </a:p>
        </p:txBody>
      </p:sp>
      <p:pic>
        <p:nvPicPr>
          <p:cNvPr id="19" name="Picture 2" descr="File:Amazon Web Services Logo.sv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9" y="2243803"/>
            <a:ext cx="1284587" cy="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24" y="2505705"/>
            <a:ext cx="1352443" cy="10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Ubuntu Logo PNG Transparent &amp; SVG Vector - Freebie Suppl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98" y="3934355"/>
            <a:ext cx="729697" cy="7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348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34D5FB-4D90-46D9-9504-CC96B05F4C40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B3390D1-F4C3-454F-A6D1-8F14558B5E5F}"/>
              </a:ext>
            </a:extLst>
          </p:cNvPr>
          <p:cNvSpPr txBox="1">
            <a:spLocks/>
          </p:cNvSpPr>
          <p:nvPr/>
        </p:nvSpPr>
        <p:spPr>
          <a:xfrm>
            <a:off x="800101" y="661988"/>
            <a:ext cx="9182099" cy="510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Implementing </a:t>
            </a:r>
            <a:r>
              <a:rPr lang="en-US" sz="3200" b="1" dirty="0" err="1"/>
              <a:t>Autoscaling</a:t>
            </a:r>
            <a:endParaRPr lang="hr-HR" sz="3200" b="1" dirty="0"/>
          </a:p>
          <a:p>
            <a:r>
              <a:rPr lang="en-US" sz="3200" dirty="0"/>
              <a:t> and </a:t>
            </a:r>
            <a:r>
              <a:rPr lang="en-US" sz="3200" b="1" dirty="0"/>
              <a:t>EKS</a:t>
            </a:r>
            <a:r>
              <a:rPr lang="en-US" sz="3200" dirty="0"/>
              <a:t> </a:t>
            </a:r>
            <a:r>
              <a:rPr lang="en-US" sz="3200" b="1" dirty="0"/>
              <a:t>Cluster</a:t>
            </a:r>
            <a:r>
              <a:rPr lang="en-US" sz="3200" dirty="0"/>
              <a:t> Features:</a:t>
            </a:r>
            <a:endParaRPr lang="en-US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22689-CF1F-7AAB-ADC4-4DEE8C88A08C}"/>
              </a:ext>
            </a:extLst>
          </p:cNvPr>
          <p:cNvSpPr txBox="1"/>
          <p:nvPr/>
        </p:nvSpPr>
        <p:spPr>
          <a:xfrm>
            <a:off x="795559" y="2200102"/>
            <a:ext cx="4819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Autoscaling Groups</a:t>
            </a:r>
            <a:r>
              <a:rPr lang="en-US" sz="2000" dirty="0"/>
              <a:t> (ASG)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Provisioning EKS Cluster</a:t>
            </a:r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K8s </a:t>
            </a:r>
            <a:r>
              <a:rPr lang="en-US" sz="2000" b="1" dirty="0" err="1"/>
              <a:t>Autoscaler</a:t>
            </a:r>
            <a:r>
              <a:rPr lang="en-US" sz="2000" b="1" dirty="0"/>
              <a:t> </a:t>
            </a:r>
            <a:r>
              <a:rPr lang="en-US" sz="2000" dirty="0"/>
              <a:t>Configuration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Installing </a:t>
            </a:r>
            <a:r>
              <a:rPr lang="en-US" sz="2000" b="1" dirty="0"/>
              <a:t>Metrics Server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C9BCEFE-3CD8-FBB3-BF52-9E8855455097}"/>
              </a:ext>
            </a:extLst>
          </p:cNvPr>
          <p:cNvSpPr/>
          <p:nvPr/>
        </p:nvSpPr>
        <p:spPr>
          <a:xfrm>
            <a:off x="6664960" y="994494"/>
            <a:ext cx="2865606" cy="2865606"/>
          </a:xfrm>
          <a:prstGeom prst="ellipse">
            <a:avLst/>
          </a:prstGeom>
          <a:solidFill>
            <a:srgbClr val="254DD9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80299EA-865B-D7DD-2EA6-6E6CE3BAF42A}"/>
              </a:ext>
            </a:extLst>
          </p:cNvPr>
          <p:cNvSpPr/>
          <p:nvPr/>
        </p:nvSpPr>
        <p:spPr>
          <a:xfrm>
            <a:off x="8813973" y="2118716"/>
            <a:ext cx="2865606" cy="2865606"/>
          </a:xfrm>
          <a:prstGeom prst="ellipse">
            <a:avLst/>
          </a:prstGeom>
          <a:solidFill>
            <a:srgbClr val="C8D2DC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>
                <a:solidFill>
                  <a:srgbClr val="161B2A"/>
                </a:solidFill>
              </a:rPr>
              <a:t>TERRAFORM</a:t>
            </a:r>
            <a:endParaRPr lang="en-US" dirty="0">
              <a:solidFill>
                <a:srgbClr val="161B2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EF90E89-2B9D-4F0F-FEA2-9B5A6470033A}"/>
              </a:ext>
            </a:extLst>
          </p:cNvPr>
          <p:cNvSpPr/>
          <p:nvPr/>
        </p:nvSpPr>
        <p:spPr>
          <a:xfrm>
            <a:off x="6664960" y="3355414"/>
            <a:ext cx="2865606" cy="2865606"/>
          </a:xfrm>
          <a:prstGeom prst="ellipse">
            <a:avLst/>
          </a:prstGeom>
          <a:solidFill>
            <a:srgbClr val="161B2A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 smtClean="0"/>
              <a:t>UBUNTU</a:t>
            </a:r>
            <a:endParaRPr lang="en-US" dirty="0"/>
          </a:p>
        </p:txBody>
      </p:sp>
      <p:pic>
        <p:nvPicPr>
          <p:cNvPr id="3074" name="Picture 2" descr="File:Amazon Web Services Logo.sv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469" y="2042673"/>
            <a:ext cx="1284587" cy="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566" y="2354478"/>
            <a:ext cx="1352443" cy="10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Ubuntu Logo PNG Transparent &amp; SVG Vector - Freebie Suppl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89" y="3860099"/>
            <a:ext cx="729697" cy="7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083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C0147F-B068-480B-8BCA-7EA152AE7485}"/>
              </a:ext>
            </a:extLst>
          </p:cNvPr>
          <p:cNvSpPr txBox="1"/>
          <p:nvPr/>
        </p:nvSpPr>
        <p:spPr>
          <a:xfrm>
            <a:off x="1459398" y="20955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01.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xmlns="" id="{8039B0C9-DC4A-474F-A8F2-2FB720BB2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43548" y="6277856"/>
            <a:ext cx="1186033" cy="3715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534D5FB-4D90-46D9-9504-CC96B05F4C40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DB3390D1-F4C3-454F-A6D1-8F14558B5E5F}"/>
              </a:ext>
            </a:extLst>
          </p:cNvPr>
          <p:cNvSpPr txBox="1">
            <a:spLocks/>
          </p:cNvSpPr>
          <p:nvPr/>
        </p:nvSpPr>
        <p:spPr>
          <a:xfrm>
            <a:off x="320268" y="581005"/>
            <a:ext cx="10247344" cy="510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Deploying </a:t>
            </a:r>
            <a:r>
              <a:rPr lang="en-US" sz="3200" b="1" dirty="0"/>
              <a:t>Prometheus</a:t>
            </a:r>
            <a:r>
              <a:rPr lang="en-US" sz="3200" dirty="0"/>
              <a:t> &amp; </a:t>
            </a:r>
            <a:r>
              <a:rPr lang="en-US" sz="3200" b="1" dirty="0" err="1"/>
              <a:t>Grafana</a:t>
            </a:r>
            <a:r>
              <a:rPr lang="en-US" sz="3200" dirty="0"/>
              <a:t> for Monitoring:</a:t>
            </a:r>
            <a:endParaRPr lang="en-US" sz="3200" b="1" dirty="0"/>
          </a:p>
          <a:p>
            <a:endParaRPr lang="hr-HR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22689-CF1F-7AAB-ADC4-4DEE8C88A08C}"/>
              </a:ext>
            </a:extLst>
          </p:cNvPr>
          <p:cNvSpPr txBox="1"/>
          <p:nvPr/>
        </p:nvSpPr>
        <p:spPr>
          <a:xfrm>
            <a:off x="6299088" y="2464832"/>
            <a:ext cx="52212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Deploy </a:t>
            </a:r>
            <a:r>
              <a:rPr lang="en-US" sz="2000" b="1" dirty="0"/>
              <a:t>Prometheus</a:t>
            </a:r>
            <a:r>
              <a:rPr lang="en-US" sz="2000" dirty="0"/>
              <a:t> &amp; </a:t>
            </a:r>
            <a:r>
              <a:rPr lang="en-US" sz="2000" b="1" dirty="0"/>
              <a:t>Grafana</a:t>
            </a:r>
            <a:r>
              <a:rPr lang="en-US" sz="2000" dirty="0"/>
              <a:t> via Helm</a:t>
            </a:r>
            <a:endParaRPr lang="hr-H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Configuring</a:t>
            </a:r>
            <a:r>
              <a:rPr lang="en-US" sz="2000" dirty="0"/>
              <a:t> </a:t>
            </a:r>
            <a:r>
              <a:rPr lang="en-US" sz="2000" b="1" dirty="0"/>
              <a:t>Prometheus</a:t>
            </a:r>
            <a:r>
              <a:rPr lang="en-US" sz="2000" dirty="0"/>
              <a:t> as Data Source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Adding </a:t>
            </a:r>
            <a:r>
              <a:rPr lang="en-US" sz="2000" b="1" dirty="0" err="1"/>
              <a:t>Grafana</a:t>
            </a:r>
            <a:r>
              <a:rPr lang="en-US" sz="2000" b="1" dirty="0"/>
              <a:t> </a:t>
            </a:r>
            <a:r>
              <a:rPr lang="en-US" sz="2000" b="1" dirty="0" smtClean="0"/>
              <a:t>Dashboards</a:t>
            </a:r>
            <a:endParaRPr lang="hr-HR" sz="20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C9BCEFE-3CD8-FBB3-BF52-9E8855455097}"/>
              </a:ext>
            </a:extLst>
          </p:cNvPr>
          <p:cNvSpPr/>
          <p:nvPr/>
        </p:nvSpPr>
        <p:spPr>
          <a:xfrm>
            <a:off x="773118" y="1172482"/>
            <a:ext cx="2865606" cy="2865606"/>
          </a:xfrm>
          <a:prstGeom prst="ellipse">
            <a:avLst/>
          </a:prstGeom>
          <a:solidFill>
            <a:srgbClr val="254DD9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580299EA-865B-D7DD-2EA6-6E6CE3BAF42A}"/>
              </a:ext>
            </a:extLst>
          </p:cNvPr>
          <p:cNvSpPr/>
          <p:nvPr/>
        </p:nvSpPr>
        <p:spPr>
          <a:xfrm>
            <a:off x="2855456" y="2243803"/>
            <a:ext cx="2865606" cy="2865606"/>
          </a:xfrm>
          <a:prstGeom prst="ellipse">
            <a:avLst/>
          </a:prstGeom>
          <a:solidFill>
            <a:srgbClr val="C8D2DC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>
                <a:solidFill>
                  <a:srgbClr val="161B2A"/>
                </a:solidFill>
              </a:rPr>
              <a:t>TERRAFORM</a:t>
            </a:r>
            <a:endParaRPr lang="en-US" dirty="0">
              <a:solidFill>
                <a:srgbClr val="161B2A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EF90E89-2B9D-4F0F-FEA2-9B5A6470033A}"/>
              </a:ext>
            </a:extLst>
          </p:cNvPr>
          <p:cNvSpPr/>
          <p:nvPr/>
        </p:nvSpPr>
        <p:spPr>
          <a:xfrm>
            <a:off x="706443" y="3480501"/>
            <a:ext cx="2865606" cy="2865606"/>
          </a:xfrm>
          <a:prstGeom prst="ellipse">
            <a:avLst/>
          </a:prstGeom>
          <a:solidFill>
            <a:srgbClr val="161B2A"/>
          </a:solidFill>
          <a:ln w="38100">
            <a:noFill/>
          </a:ln>
          <a:effectLst>
            <a:outerShdw blurRad="241300" dist="114300" dir="540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dirty="0"/>
              <a:t>UBUNTU</a:t>
            </a:r>
            <a:endParaRPr lang="en-US" dirty="0"/>
          </a:p>
        </p:txBody>
      </p:sp>
      <p:pic>
        <p:nvPicPr>
          <p:cNvPr id="13" name="Picture 2" descr="File:Amazon Web Services Logo.svg - Wikimedia Common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869" y="2243803"/>
            <a:ext cx="1284587" cy="76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724" y="2505705"/>
            <a:ext cx="1352443" cy="101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Ubuntu Logo PNG Transparent &amp; SVG Vector - Freebie Suppl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96" y="4011264"/>
            <a:ext cx="729697" cy="7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Prometheus software logo.svg - Wikimedia Common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241" y="467455"/>
            <a:ext cx="1053307" cy="104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fana Consulting - MeteorOp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967" y="1091499"/>
            <a:ext cx="1137576" cy="113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818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2D80E7-6368-4CA0-B781-9611EB58A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49" y="304874"/>
            <a:ext cx="4970619" cy="2616126"/>
          </a:xfrm>
        </p:spPr>
        <p:txBody>
          <a:bodyPr anchor="t">
            <a:noAutofit/>
          </a:bodyPr>
          <a:lstStyle/>
          <a:p>
            <a:pPr algn="l">
              <a:lnSpc>
                <a:spcPts val="6000"/>
              </a:lnSpc>
            </a:pPr>
            <a:r>
              <a:rPr lang="en-US" b="1" dirty="0" smtClean="0"/>
              <a:t>Conclusion</a:t>
            </a:r>
            <a:endParaRPr lang="sr-Latn-R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5D2B73-2EE1-4851-96E3-5D18E9661BD4}"/>
              </a:ext>
            </a:extLst>
          </p:cNvPr>
          <p:cNvSpPr/>
          <p:nvPr/>
        </p:nvSpPr>
        <p:spPr>
          <a:xfrm>
            <a:off x="0" y="6812281"/>
            <a:ext cx="12192000" cy="45719"/>
          </a:xfrm>
          <a:prstGeom prst="rect">
            <a:avLst/>
          </a:prstGeom>
          <a:solidFill>
            <a:srgbClr val="254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3C2B29-D896-45A2-A5DC-8CC3AFB645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66" y="160425"/>
            <a:ext cx="2027873" cy="6370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91" y="1285875"/>
            <a:ext cx="8389622" cy="47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9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8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6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4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T360">
      <a:dk1>
        <a:sysClr val="windowText" lastClr="000000"/>
      </a:dk1>
      <a:lt1>
        <a:sysClr val="window" lastClr="FFFFFF"/>
      </a:lt1>
      <a:dk2>
        <a:srgbClr val="6C757D"/>
      </a:dk2>
      <a:lt2>
        <a:srgbClr val="DEE2E6"/>
      </a:lt2>
      <a:accent1>
        <a:srgbClr val="0D6EFD"/>
      </a:accent1>
      <a:accent2>
        <a:srgbClr val="198754"/>
      </a:accent2>
      <a:accent3>
        <a:srgbClr val="20C997"/>
      </a:accent3>
      <a:accent4>
        <a:srgbClr val="6610F2"/>
      </a:accent4>
      <a:accent5>
        <a:srgbClr val="D63384"/>
      </a:accent5>
      <a:accent6>
        <a:srgbClr val="FD7E14"/>
      </a:accent6>
      <a:hlink>
        <a:srgbClr val="0563C1"/>
      </a:hlink>
      <a:folHlink>
        <a:srgbClr val="6F42C1"/>
      </a:folHlink>
    </a:clrScheme>
    <a:fontScheme name="Custom 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18DEB31-C5F6-45C3-B3E2-D11CA7E510BA}" vid="{7152ECC1-605A-4C9A-8203-86106C3796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B1193D6607D049BFC0F241D782FFC7" ma:contentTypeVersion="8" ma:contentTypeDescription="Create a new document." ma:contentTypeScope="" ma:versionID="34c922ca6816e072b5952cbaeb63e324">
  <xsd:schema xmlns:xsd="http://www.w3.org/2001/XMLSchema" xmlns:xs="http://www.w3.org/2001/XMLSchema" xmlns:p="http://schemas.microsoft.com/office/2006/metadata/properties" xmlns:ns2="6953bcb2-abc6-47a0-be74-77b8c65dcbb3" targetNamespace="http://schemas.microsoft.com/office/2006/metadata/properties" ma:root="true" ma:fieldsID="3eeb8da0e3d45f404293e17bcefcf834" ns2:_="">
    <xsd:import namespace="6953bcb2-abc6-47a0-be74-77b8c65dc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bcb2-abc6-47a0-be74-77b8c65dcb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808241-2650-465B-845E-1525B678CD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53bcb2-abc6-47a0-be74-77b8c65dcb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B607E4-6727-4507-9E80-689EAC1ECD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15808C-3A5E-4148-AC74-61CD0D281CBA}">
  <ds:schemaRefs>
    <ds:schemaRef ds:uri="http://purl.org/dc/elements/1.1/"/>
    <ds:schemaRef ds:uri="http://schemas.microsoft.com/office/2006/metadata/properties"/>
    <ds:schemaRef ds:uri="6953bcb2-abc6-47a0-be74-77b8c65dcbb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EDIT_2023_Proposed_Theme</Template>
  <TotalTime>1841</TotalTime>
  <Words>198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Public subnet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 2023 Theme Proposal</dc:title>
  <dc:creator>Dragan Jevtović</dc:creator>
  <cp:lastModifiedBy>Nikola</cp:lastModifiedBy>
  <cp:revision>37</cp:revision>
  <dcterms:created xsi:type="dcterms:W3CDTF">2023-03-21T09:16:00Z</dcterms:created>
  <dcterms:modified xsi:type="dcterms:W3CDTF">2024-04-07T13:55:07Z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0x01010007B1193D6607D049BFC0F241D782FFC7</vt:lpwstr>
  </property>
</Properties>
</file>